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82"/>
  </p:notesMasterIdLst>
  <p:sldIdLst>
    <p:sldId id="667" r:id="rId3"/>
    <p:sldId id="680" r:id="rId4"/>
    <p:sldId id="681" r:id="rId5"/>
    <p:sldId id="517" r:id="rId6"/>
    <p:sldId id="503" r:id="rId7"/>
    <p:sldId id="508" r:id="rId8"/>
    <p:sldId id="682" r:id="rId9"/>
    <p:sldId id="627" r:id="rId10"/>
    <p:sldId id="575" r:id="rId11"/>
    <p:sldId id="498" r:id="rId12"/>
    <p:sldId id="572" r:id="rId13"/>
    <p:sldId id="514" r:id="rId14"/>
    <p:sldId id="574" r:id="rId15"/>
    <p:sldId id="576" r:id="rId16"/>
    <p:sldId id="577" r:id="rId17"/>
    <p:sldId id="527" r:id="rId18"/>
    <p:sldId id="579" r:id="rId19"/>
    <p:sldId id="580" r:id="rId20"/>
    <p:sldId id="582" r:id="rId21"/>
    <p:sldId id="583" r:id="rId22"/>
    <p:sldId id="584" r:id="rId23"/>
    <p:sldId id="519" r:id="rId24"/>
    <p:sldId id="585" r:id="rId25"/>
    <p:sldId id="586" r:id="rId26"/>
    <p:sldId id="587" r:id="rId27"/>
    <p:sldId id="588" r:id="rId28"/>
    <p:sldId id="589" r:id="rId29"/>
    <p:sldId id="590" r:id="rId30"/>
    <p:sldId id="592" r:id="rId31"/>
    <p:sldId id="593" r:id="rId32"/>
    <p:sldId id="614" r:id="rId33"/>
    <p:sldId id="591" r:id="rId34"/>
    <p:sldId id="612" r:id="rId35"/>
    <p:sldId id="670" r:id="rId36"/>
    <p:sldId id="595" r:id="rId37"/>
    <p:sldId id="672" r:id="rId38"/>
    <p:sldId id="673" r:id="rId39"/>
    <p:sldId id="674" r:id="rId40"/>
    <p:sldId id="675" r:id="rId41"/>
    <p:sldId id="676" r:id="rId42"/>
    <p:sldId id="677" r:id="rId43"/>
    <p:sldId id="678" r:id="rId44"/>
    <p:sldId id="598" r:id="rId45"/>
    <p:sldId id="599" r:id="rId46"/>
    <p:sldId id="596" r:id="rId47"/>
    <p:sldId id="597" r:id="rId48"/>
    <p:sldId id="600" r:id="rId49"/>
    <p:sldId id="601" r:id="rId50"/>
    <p:sldId id="611" r:id="rId51"/>
    <p:sldId id="607" r:id="rId52"/>
    <p:sldId id="610" r:id="rId53"/>
    <p:sldId id="609" r:id="rId54"/>
    <p:sldId id="615" r:id="rId55"/>
    <p:sldId id="616" r:id="rId56"/>
    <p:sldId id="617" r:id="rId57"/>
    <p:sldId id="554" r:id="rId58"/>
    <p:sldId id="557" r:id="rId59"/>
    <p:sldId id="559" r:id="rId60"/>
    <p:sldId id="551" r:id="rId61"/>
    <p:sldId id="548" r:id="rId62"/>
    <p:sldId id="549" r:id="rId63"/>
    <p:sldId id="550" r:id="rId64"/>
    <p:sldId id="556" r:id="rId65"/>
    <p:sldId id="552" r:id="rId66"/>
    <p:sldId id="671" r:id="rId67"/>
    <p:sldId id="524" r:id="rId68"/>
    <p:sldId id="618" r:id="rId69"/>
    <p:sldId id="531" r:id="rId70"/>
    <p:sldId id="532" r:id="rId71"/>
    <p:sldId id="546" r:id="rId72"/>
    <p:sldId id="535" r:id="rId73"/>
    <p:sldId id="547" r:id="rId74"/>
    <p:sldId id="536" r:id="rId75"/>
    <p:sldId id="537" r:id="rId76"/>
    <p:sldId id="621" r:id="rId77"/>
    <p:sldId id="669" r:id="rId78"/>
    <p:sldId id="623" r:id="rId79"/>
    <p:sldId id="534" r:id="rId80"/>
    <p:sldId id="436" r:id="rId81"/>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86816" autoAdjust="0"/>
  </p:normalViewPr>
  <p:slideViewPr>
    <p:cSldViewPr snapToGrid="0" snapToObjects="1">
      <p:cViewPr varScale="1">
        <p:scale>
          <a:sx n="96" d="100"/>
          <a:sy n="96" d="100"/>
        </p:scale>
        <p:origin x="274" y="5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notesMaster" Target="notesMasters/notesMaster1.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B288B315-1C2B-4336-BDB8-115A54D45BD7}"/>
    <pc:docChg chg="custSel addSld delSld modSld">
      <pc:chgData name="Lucas Jellema" userId="7e183fbb-84e0-44b3-9b03-0792bc8d162b" providerId="ADAL" clId="{B288B315-1C2B-4336-BDB8-115A54D45BD7}" dt="2018-11-23T02:12:42.610" v="47"/>
      <pc:docMkLst>
        <pc:docMk/>
      </pc:docMkLst>
      <pc:sldChg chg="del">
        <pc:chgData name="Lucas Jellema" userId="7e183fbb-84e0-44b3-9b03-0792bc8d162b" providerId="ADAL" clId="{B288B315-1C2B-4336-BDB8-115A54D45BD7}" dt="2018-11-23T00:34:04.780" v="7" actId="2696"/>
        <pc:sldMkLst>
          <pc:docMk/>
          <pc:sldMk cId="274332098" sldId="507"/>
        </pc:sldMkLst>
      </pc:sldChg>
      <pc:sldChg chg="modAnim">
        <pc:chgData name="Lucas Jellema" userId="7e183fbb-84e0-44b3-9b03-0792bc8d162b" providerId="ADAL" clId="{B288B315-1C2B-4336-BDB8-115A54D45BD7}" dt="2018-11-23T00:36:06.179" v="12"/>
        <pc:sldMkLst>
          <pc:docMk/>
          <pc:sldMk cId="3854211860" sldId="556"/>
        </pc:sldMkLst>
      </pc:sldChg>
      <pc:sldChg chg="delSp add delAnim">
        <pc:chgData name="Lucas Jellema" userId="7e183fbb-84e0-44b3-9b03-0792bc8d162b" providerId="ADAL" clId="{B288B315-1C2B-4336-BDB8-115A54D45BD7}" dt="2018-11-23T00:34:36.503" v="9" actId="478"/>
        <pc:sldMkLst>
          <pc:docMk/>
          <pc:sldMk cId="549307937" sldId="627"/>
        </pc:sldMkLst>
        <pc:spChg chg="del">
          <ac:chgData name="Lucas Jellema" userId="7e183fbb-84e0-44b3-9b03-0792bc8d162b" providerId="ADAL" clId="{B288B315-1C2B-4336-BDB8-115A54D45BD7}" dt="2018-11-23T00:34:36.503" v="9" actId="478"/>
          <ac:spMkLst>
            <pc:docMk/>
            <pc:sldMk cId="549307937" sldId="627"/>
            <ac:spMk id="90" creationId="{00000000-0000-0000-0000-000000000000}"/>
          </ac:spMkLst>
        </pc:spChg>
        <pc:grpChg chg="del">
          <ac:chgData name="Lucas Jellema" userId="7e183fbb-84e0-44b3-9b03-0792bc8d162b" providerId="ADAL" clId="{B288B315-1C2B-4336-BDB8-115A54D45BD7}" dt="2018-11-23T00:34:36.503" v="9" actId="478"/>
          <ac:grpSpMkLst>
            <pc:docMk/>
            <pc:sldMk cId="549307937" sldId="627"/>
            <ac:grpSpMk id="81" creationId="{00000000-0000-0000-0000-000000000000}"/>
          </ac:grpSpMkLst>
        </pc:grpChg>
      </pc:sldChg>
      <pc:sldChg chg="del">
        <pc:chgData name="Lucas Jellema" userId="7e183fbb-84e0-44b3-9b03-0792bc8d162b" providerId="ADAL" clId="{B288B315-1C2B-4336-BDB8-115A54D45BD7}" dt="2018-11-23T00:33:09.281" v="3" actId="2696"/>
        <pc:sldMkLst>
          <pc:docMk/>
          <pc:sldMk cId="559984968" sldId="657"/>
        </pc:sldMkLst>
      </pc:sldChg>
      <pc:sldChg chg="addSp delSp modSp">
        <pc:chgData name="Lucas Jellema" userId="7e183fbb-84e0-44b3-9b03-0792bc8d162b" providerId="ADAL" clId="{B288B315-1C2B-4336-BDB8-115A54D45BD7}" dt="2018-11-23T01:38:40.875" v="45" actId="20577"/>
        <pc:sldMkLst>
          <pc:docMk/>
          <pc:sldMk cId="1927942895" sldId="667"/>
        </pc:sldMkLst>
        <pc:spChg chg="mod">
          <ac:chgData name="Lucas Jellema" userId="7e183fbb-84e0-44b3-9b03-0792bc8d162b" providerId="ADAL" clId="{B288B315-1C2B-4336-BDB8-115A54D45BD7}" dt="2018-11-23T01:38:40.875" v="45" actId="20577"/>
          <ac:spMkLst>
            <pc:docMk/>
            <pc:sldMk cId="1927942895" sldId="667"/>
            <ac:spMk id="48" creationId="{00000000-0000-0000-0000-000000000000}"/>
          </ac:spMkLst>
        </pc:spChg>
        <pc:picChg chg="del">
          <ac:chgData name="Lucas Jellema" userId="7e183fbb-84e0-44b3-9b03-0792bc8d162b" providerId="ADAL" clId="{B288B315-1C2B-4336-BDB8-115A54D45BD7}" dt="2018-11-23T00:32:47.610" v="0" actId="478"/>
          <ac:picMkLst>
            <pc:docMk/>
            <pc:sldMk cId="1927942895" sldId="667"/>
            <ac:picMk id="50" creationId="{80AB7BF7-41C1-4735-BFFE-90D5B9583D37}"/>
          </ac:picMkLst>
        </pc:picChg>
        <pc:picChg chg="add">
          <ac:chgData name="Lucas Jellema" userId="7e183fbb-84e0-44b3-9b03-0792bc8d162b" providerId="ADAL" clId="{B288B315-1C2B-4336-BDB8-115A54D45BD7}" dt="2018-11-23T00:32:48.161" v="1"/>
          <ac:picMkLst>
            <pc:docMk/>
            <pc:sldMk cId="1927942895" sldId="667"/>
            <ac:picMk id="51" creationId="{1AF40799-74BE-4A71-B957-5874793912F0}"/>
          </ac:picMkLst>
        </pc:picChg>
      </pc:sldChg>
      <pc:sldChg chg="del">
        <pc:chgData name="Lucas Jellema" userId="7e183fbb-84e0-44b3-9b03-0792bc8d162b" providerId="ADAL" clId="{B288B315-1C2B-4336-BDB8-115A54D45BD7}" dt="2018-11-23T00:33:09.292" v="4" actId="2696"/>
        <pc:sldMkLst>
          <pc:docMk/>
          <pc:sldMk cId="97991063" sldId="679"/>
        </pc:sldMkLst>
      </pc:sldChg>
      <pc:sldChg chg="delSp add delAnim modAnim">
        <pc:chgData name="Lucas Jellema" userId="7e183fbb-84e0-44b3-9b03-0792bc8d162b" providerId="ADAL" clId="{B288B315-1C2B-4336-BDB8-115A54D45BD7}" dt="2018-11-23T02:12:42.610" v="47"/>
        <pc:sldMkLst>
          <pc:docMk/>
          <pc:sldMk cId="849133171" sldId="680"/>
        </pc:sldMkLst>
        <pc:spChg chg="del">
          <ac:chgData name="Lucas Jellema" userId="7e183fbb-84e0-44b3-9b03-0792bc8d162b" providerId="ADAL" clId="{B288B315-1C2B-4336-BDB8-115A54D45BD7}" dt="2018-11-23T00:33:17.720" v="5" actId="478"/>
          <ac:spMkLst>
            <pc:docMk/>
            <pc:sldMk cId="849133171" sldId="680"/>
            <ac:spMk id="7" creationId="{9FB810CE-D10C-4485-B23F-4303AF2248E6}"/>
          </ac:spMkLst>
        </pc:spChg>
        <pc:picChg chg="del">
          <ac:chgData name="Lucas Jellema" userId="7e183fbb-84e0-44b3-9b03-0792bc8d162b" providerId="ADAL" clId="{B288B315-1C2B-4336-BDB8-115A54D45BD7}" dt="2018-11-23T00:33:17.720" v="5" actId="478"/>
          <ac:picMkLst>
            <pc:docMk/>
            <pc:sldMk cId="849133171" sldId="680"/>
            <ac:picMk id="6" creationId="{AB395DFD-B762-4ABD-9637-43AD14DFE1EC}"/>
          </ac:picMkLst>
        </pc:picChg>
      </pc:sldChg>
      <pc:sldChg chg="add modAnim">
        <pc:chgData name="Lucas Jellema" userId="7e183fbb-84e0-44b3-9b03-0792bc8d162b" providerId="ADAL" clId="{B288B315-1C2B-4336-BDB8-115A54D45BD7}" dt="2018-11-23T01:58:41.814" v="46"/>
        <pc:sldMkLst>
          <pc:docMk/>
          <pc:sldMk cId="3828731630" sldId="681"/>
        </pc:sldMkLst>
      </pc:sldChg>
      <pc:sldChg chg="delSp add delAnim">
        <pc:chgData name="Lucas Jellema" userId="7e183fbb-84e0-44b3-9b03-0792bc8d162b" providerId="ADAL" clId="{B288B315-1C2B-4336-BDB8-115A54D45BD7}" dt="2018-11-23T00:34:32.656" v="8" actId="478"/>
        <pc:sldMkLst>
          <pc:docMk/>
          <pc:sldMk cId="380022642" sldId="682"/>
        </pc:sldMkLst>
        <pc:spChg chg="del">
          <ac:chgData name="Lucas Jellema" userId="7e183fbb-84e0-44b3-9b03-0792bc8d162b" providerId="ADAL" clId="{B288B315-1C2B-4336-BDB8-115A54D45BD7}" dt="2018-11-23T00:34:32.656" v="8" actId="478"/>
          <ac:spMkLst>
            <pc:docMk/>
            <pc:sldMk cId="380022642" sldId="682"/>
            <ac:spMk id="90" creationId="{00000000-0000-0000-0000-000000000000}"/>
          </ac:spMkLst>
        </pc:spChg>
        <pc:grpChg chg="del">
          <ac:chgData name="Lucas Jellema" userId="7e183fbb-84e0-44b3-9b03-0792bc8d162b" providerId="ADAL" clId="{B288B315-1C2B-4336-BDB8-115A54D45BD7}" dt="2018-11-23T00:34:32.656" v="8" actId="478"/>
          <ac:grpSpMkLst>
            <pc:docMk/>
            <pc:sldMk cId="380022642" sldId="682"/>
            <ac:grpSpMk id="81" creationId="{00000000-0000-0000-0000-000000000000}"/>
          </ac:grpSpMkLst>
        </pc:grpChg>
      </pc:sldChg>
    </pc:docChg>
  </pc:docChgLst>
  <pc:docChgLst>
    <pc:chgData name="Lucas Jellema" userId="7e183fbb-84e0-44b3-9b03-0792bc8d162b" providerId="ADAL" clId="{65B6C435-73EB-4D20-B668-9F8AC64BA5FC}"/>
    <pc:docChg chg="undo custSel modSld">
      <pc:chgData name="Lucas Jellema" userId="7e183fbb-84e0-44b3-9b03-0792bc8d162b" providerId="ADAL" clId="{65B6C435-73EB-4D20-B668-9F8AC64BA5FC}" dt="2018-11-20T19:54:17.770" v="64" actId="20577"/>
      <pc:docMkLst>
        <pc:docMk/>
      </pc:docMkLst>
      <pc:sldChg chg="modSp">
        <pc:chgData name="Lucas Jellema" userId="7e183fbb-84e0-44b3-9b03-0792bc8d162b" providerId="ADAL" clId="{65B6C435-73EB-4D20-B668-9F8AC64BA5FC}" dt="2018-11-20T19:54:17.770" v="64" actId="20577"/>
        <pc:sldMkLst>
          <pc:docMk/>
          <pc:sldMk cId="2102825593" sldId="436"/>
        </pc:sldMkLst>
        <pc:spChg chg="mod">
          <ac:chgData name="Lucas Jellema" userId="7e183fbb-84e0-44b3-9b03-0792bc8d162b" providerId="ADAL" clId="{65B6C435-73EB-4D20-B668-9F8AC64BA5FC}" dt="2018-11-20T19:54:17.770" v="64" actId="20577"/>
          <ac:spMkLst>
            <pc:docMk/>
            <pc:sldMk cId="2102825593" sldId="436"/>
            <ac:spMk id="9" creationId="{00000000-0000-0000-0000-000000000000}"/>
          </ac:spMkLst>
        </pc:spChg>
      </pc:sldChg>
      <pc:sldChg chg="addSp modSp">
        <pc:chgData name="Lucas Jellema" userId="7e183fbb-84e0-44b3-9b03-0792bc8d162b" providerId="ADAL" clId="{65B6C435-73EB-4D20-B668-9F8AC64BA5FC}" dt="2018-11-20T19:52:33.187" v="46" actId="1076"/>
        <pc:sldMkLst>
          <pc:docMk/>
          <pc:sldMk cId="1596808568" sldId="554"/>
        </pc:sldMkLst>
        <pc:picChg chg="add mod">
          <ac:chgData name="Lucas Jellema" userId="7e183fbb-84e0-44b3-9b03-0792bc8d162b" providerId="ADAL" clId="{65B6C435-73EB-4D20-B668-9F8AC64BA5FC}" dt="2018-11-20T19:52:33.187" v="46" actId="1076"/>
          <ac:picMkLst>
            <pc:docMk/>
            <pc:sldMk cId="1596808568" sldId="554"/>
            <ac:picMk id="3" creationId="{48313BB1-1700-499D-AE95-205B42BD8E05}"/>
          </ac:picMkLst>
        </pc:picChg>
      </pc:sldChg>
      <pc:sldChg chg="addSp modSp">
        <pc:chgData name="Lucas Jellema" userId="7e183fbb-84e0-44b3-9b03-0792bc8d162b" providerId="ADAL" clId="{65B6C435-73EB-4D20-B668-9F8AC64BA5FC}" dt="2018-11-20T19:53:24.358" v="50" actId="1076"/>
        <pc:sldMkLst>
          <pc:docMk/>
          <pc:sldMk cId="3854211860" sldId="556"/>
        </pc:sldMkLst>
        <pc:picChg chg="add mod">
          <ac:chgData name="Lucas Jellema" userId="7e183fbb-84e0-44b3-9b03-0792bc8d162b" providerId="ADAL" clId="{65B6C435-73EB-4D20-B668-9F8AC64BA5FC}" dt="2018-11-20T19:53:24.358" v="50" actId="1076"/>
          <ac:picMkLst>
            <pc:docMk/>
            <pc:sldMk cId="3854211860" sldId="556"/>
            <ac:picMk id="29" creationId="{80ABFB61-53E1-4983-82C2-FE4378A1C474}"/>
          </ac:picMkLst>
        </pc:picChg>
      </pc:sldChg>
      <pc:sldChg chg="addSp modSp modTransition">
        <pc:chgData name="Lucas Jellema" userId="7e183fbb-84e0-44b3-9b03-0792bc8d162b" providerId="ADAL" clId="{65B6C435-73EB-4D20-B668-9F8AC64BA5FC}" dt="2018-11-20T19:53:33.071" v="51" actId="20577"/>
        <pc:sldMkLst>
          <pc:docMk/>
          <pc:sldMk cId="1562597198" sldId="557"/>
        </pc:sldMkLst>
        <pc:picChg chg="add mod">
          <ac:chgData name="Lucas Jellema" userId="7e183fbb-84e0-44b3-9b03-0792bc8d162b" providerId="ADAL" clId="{65B6C435-73EB-4D20-B668-9F8AC64BA5FC}" dt="2018-11-20T19:53:14.514" v="48" actId="1076"/>
          <ac:picMkLst>
            <pc:docMk/>
            <pc:sldMk cId="1562597198" sldId="557"/>
            <ac:picMk id="5" creationId="{EF85CA7E-E5DE-489D-A0CE-05B686A072CD}"/>
          </ac:picMkLst>
        </pc:picChg>
      </pc:sldChg>
      <pc:sldChg chg="modAnim">
        <pc:chgData name="Lucas Jellema" userId="7e183fbb-84e0-44b3-9b03-0792bc8d162b" providerId="ADAL" clId="{65B6C435-73EB-4D20-B668-9F8AC64BA5FC}" dt="2018-11-20T19:51:02.728" v="41" actId="20577"/>
        <pc:sldMkLst>
          <pc:docMk/>
          <pc:sldMk cId="654728215" sldId="616"/>
        </pc:sldMkLst>
      </pc:sldChg>
      <pc:sldChg chg="modSp">
        <pc:chgData name="Lucas Jellema" userId="7e183fbb-84e0-44b3-9b03-0792bc8d162b" providerId="ADAL" clId="{65B6C435-73EB-4D20-B668-9F8AC64BA5FC}" dt="2018-11-20T19:48:23.918" v="28" actId="20577"/>
        <pc:sldMkLst>
          <pc:docMk/>
          <pc:sldMk cId="1927942895" sldId="667"/>
        </pc:sldMkLst>
        <pc:spChg chg="mod">
          <ac:chgData name="Lucas Jellema" userId="7e183fbb-84e0-44b3-9b03-0792bc8d162b" providerId="ADAL" clId="{65B6C435-73EB-4D20-B668-9F8AC64BA5FC}" dt="2018-11-20T19:48:23.918" v="28" actId="20577"/>
          <ac:spMkLst>
            <pc:docMk/>
            <pc:sldMk cId="1927942895" sldId="667"/>
            <ac:spMk id="48"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DD296E-86BD-4BA6-92FB-D7993975A73B}"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5E3B8932-C516-422E-8413-1EF386A3DF80}">
      <dgm:prSet phldrT="[Text]"/>
      <dgm:spPr/>
      <dgm:t>
        <a:bodyPr/>
        <a:lstStyle/>
        <a:p>
          <a:r>
            <a:rPr lang="en-US" dirty="0"/>
            <a:t>&lt; 10 </a:t>
          </a:r>
          <a:r>
            <a:rPr lang="en-US" dirty="0" err="1"/>
            <a:t>ms</a:t>
          </a:r>
          <a:endParaRPr lang="en-US" dirty="0"/>
        </a:p>
      </dgm:t>
    </dgm:pt>
    <dgm:pt modelId="{3DE18F41-16BC-47B8-8A45-8E05EA59E76A}" type="parTrans" cxnId="{D54E5A7F-6D8C-4D5C-ADDF-276AD6BB1D1E}">
      <dgm:prSet/>
      <dgm:spPr/>
      <dgm:t>
        <a:bodyPr/>
        <a:lstStyle/>
        <a:p>
          <a:endParaRPr lang="en-US"/>
        </a:p>
      </dgm:t>
    </dgm:pt>
    <dgm:pt modelId="{62F266E0-4564-45A0-822B-C777E542CFF2}" type="sibTrans" cxnId="{D54E5A7F-6D8C-4D5C-ADDF-276AD6BB1D1E}">
      <dgm:prSet/>
      <dgm:spPr/>
      <dgm:t>
        <a:bodyPr/>
        <a:lstStyle/>
        <a:p>
          <a:endParaRPr lang="en-US"/>
        </a:p>
      </dgm:t>
    </dgm:pt>
    <dgm:pt modelId="{F3A9C0B2-2E32-4BCC-824F-3739662B64FB}">
      <dgm:prSet phldrT="[Text]"/>
      <dgm:spPr/>
      <dgm:t>
        <a:bodyPr/>
        <a:lstStyle/>
        <a:p>
          <a:r>
            <a:rPr lang="en-US" dirty="0"/>
            <a:t>&lt; 100 </a:t>
          </a:r>
          <a:r>
            <a:rPr lang="en-US" dirty="0" err="1"/>
            <a:t>ms</a:t>
          </a:r>
          <a:endParaRPr lang="en-US" dirty="0"/>
        </a:p>
      </dgm:t>
    </dgm:pt>
    <dgm:pt modelId="{9AA54FDC-70F8-43A2-81EE-381BD15394E6}" type="parTrans" cxnId="{F3F20D62-CB8D-46EB-9BAD-58FA9FE19A9A}">
      <dgm:prSet/>
      <dgm:spPr/>
      <dgm:t>
        <a:bodyPr/>
        <a:lstStyle/>
        <a:p>
          <a:endParaRPr lang="en-US"/>
        </a:p>
      </dgm:t>
    </dgm:pt>
    <dgm:pt modelId="{1E059E96-DE03-437A-A060-39F520763D4A}" type="sibTrans" cxnId="{F3F20D62-CB8D-46EB-9BAD-58FA9FE19A9A}">
      <dgm:prSet/>
      <dgm:spPr/>
      <dgm:t>
        <a:bodyPr/>
        <a:lstStyle/>
        <a:p>
          <a:endParaRPr lang="en-US"/>
        </a:p>
      </dgm:t>
    </dgm:pt>
    <dgm:pt modelId="{B23D6C3A-A3CA-4749-854E-CC9FABAD871A}">
      <dgm:prSet phldrT="[Text]"/>
      <dgm:spPr/>
      <dgm:t>
        <a:bodyPr/>
        <a:lstStyle/>
        <a:p>
          <a:r>
            <a:rPr lang="en-US" dirty="0"/>
            <a:t>&lt; 500 </a:t>
          </a:r>
          <a:r>
            <a:rPr lang="en-US" dirty="0" err="1"/>
            <a:t>ms</a:t>
          </a:r>
          <a:endParaRPr lang="en-US" dirty="0"/>
        </a:p>
      </dgm:t>
    </dgm:pt>
    <dgm:pt modelId="{EB602F85-55BF-4315-9CC5-7AF251868486}" type="parTrans" cxnId="{17D41FC8-E870-46F0-B332-8EB9F24D6A99}">
      <dgm:prSet/>
      <dgm:spPr/>
      <dgm:t>
        <a:bodyPr/>
        <a:lstStyle/>
        <a:p>
          <a:endParaRPr lang="en-US"/>
        </a:p>
      </dgm:t>
    </dgm:pt>
    <dgm:pt modelId="{BC17147E-DE5A-4EED-BFDC-17677B6FC5B1}" type="sibTrans" cxnId="{17D41FC8-E870-46F0-B332-8EB9F24D6A99}">
      <dgm:prSet/>
      <dgm:spPr/>
      <dgm:t>
        <a:bodyPr/>
        <a:lstStyle/>
        <a:p>
          <a:endParaRPr lang="en-US"/>
        </a:p>
      </dgm:t>
    </dgm:pt>
    <dgm:pt modelId="{78834CAA-376A-4A6C-926C-89C13683CCED}">
      <dgm:prSet phldrT="[Text]"/>
      <dgm:spPr/>
      <dgm:t>
        <a:bodyPr/>
        <a:lstStyle/>
        <a:p>
          <a:r>
            <a:rPr lang="en-US" dirty="0"/>
            <a:t>&lt;3 secs</a:t>
          </a:r>
        </a:p>
      </dgm:t>
    </dgm:pt>
    <dgm:pt modelId="{FAC8F560-9406-4457-922E-880AD83DAE8A}" type="parTrans" cxnId="{7E636928-D89D-416C-9014-2D8CA663531A}">
      <dgm:prSet/>
      <dgm:spPr/>
      <dgm:t>
        <a:bodyPr/>
        <a:lstStyle/>
        <a:p>
          <a:endParaRPr lang="en-US"/>
        </a:p>
      </dgm:t>
    </dgm:pt>
    <dgm:pt modelId="{CA2CDE59-F035-4C9E-AB29-24E40CB52C12}" type="sibTrans" cxnId="{7E636928-D89D-416C-9014-2D8CA663531A}">
      <dgm:prSet/>
      <dgm:spPr/>
      <dgm:t>
        <a:bodyPr/>
        <a:lstStyle/>
        <a:p>
          <a:endParaRPr lang="en-US"/>
        </a:p>
      </dgm:t>
    </dgm:pt>
    <dgm:pt modelId="{A5197215-8D2C-4F0D-A8E9-660769F7FCAC}">
      <dgm:prSet phldrT="[Text]"/>
      <dgm:spPr/>
      <dgm:t>
        <a:bodyPr/>
        <a:lstStyle/>
        <a:p>
          <a:r>
            <a:rPr lang="en-US" dirty="0"/>
            <a:t>&gt; 3 secs</a:t>
          </a:r>
        </a:p>
      </dgm:t>
    </dgm:pt>
    <dgm:pt modelId="{54B09431-E725-4F2F-B96C-826F2CFF5C5E}" type="parTrans" cxnId="{4E230ECA-2C11-4840-B876-C15ACF8DBED9}">
      <dgm:prSet/>
      <dgm:spPr/>
      <dgm:t>
        <a:bodyPr/>
        <a:lstStyle/>
        <a:p>
          <a:endParaRPr lang="en-US"/>
        </a:p>
      </dgm:t>
    </dgm:pt>
    <dgm:pt modelId="{3B579339-781C-4272-B53B-223E61C497E0}" type="sibTrans" cxnId="{4E230ECA-2C11-4840-B876-C15ACF8DBED9}">
      <dgm:prSet/>
      <dgm:spPr/>
      <dgm:t>
        <a:bodyPr/>
        <a:lstStyle/>
        <a:p>
          <a:endParaRPr lang="en-US"/>
        </a:p>
      </dgm:t>
    </dgm:pt>
    <dgm:pt modelId="{254E936F-DBF3-4FF6-A8D9-382D1075BD86}" type="pres">
      <dgm:prSet presAssocID="{D6DD296E-86BD-4BA6-92FB-D7993975A73B}" presName="Name0" presStyleCnt="0">
        <dgm:presLayoutVars>
          <dgm:dir/>
          <dgm:resizeHandles val="exact"/>
        </dgm:presLayoutVars>
      </dgm:prSet>
      <dgm:spPr/>
    </dgm:pt>
    <dgm:pt modelId="{2DF800CD-C2DD-47FB-B75C-93D6904E9AFC}" type="pres">
      <dgm:prSet presAssocID="{5E3B8932-C516-422E-8413-1EF386A3DF80}" presName="Name5" presStyleLbl="vennNode1" presStyleIdx="0" presStyleCnt="5">
        <dgm:presLayoutVars>
          <dgm:bulletEnabled val="1"/>
        </dgm:presLayoutVars>
      </dgm:prSet>
      <dgm:spPr/>
    </dgm:pt>
    <dgm:pt modelId="{DF4E06F2-5D6A-4284-A02A-996BB1DA42A5}" type="pres">
      <dgm:prSet presAssocID="{62F266E0-4564-45A0-822B-C777E542CFF2}" presName="space" presStyleCnt="0"/>
      <dgm:spPr/>
    </dgm:pt>
    <dgm:pt modelId="{61F26F46-4AB2-478D-9E9D-5D625B144D41}" type="pres">
      <dgm:prSet presAssocID="{F3A9C0B2-2E32-4BCC-824F-3739662B64FB}" presName="Name5" presStyleLbl="vennNode1" presStyleIdx="1" presStyleCnt="5">
        <dgm:presLayoutVars>
          <dgm:bulletEnabled val="1"/>
        </dgm:presLayoutVars>
      </dgm:prSet>
      <dgm:spPr/>
    </dgm:pt>
    <dgm:pt modelId="{61485234-F4A9-4A9F-8CA7-91484E85AC94}" type="pres">
      <dgm:prSet presAssocID="{1E059E96-DE03-437A-A060-39F520763D4A}" presName="space" presStyleCnt="0"/>
      <dgm:spPr/>
    </dgm:pt>
    <dgm:pt modelId="{0A645F0B-2487-45D2-9847-D236CD3B38CB}" type="pres">
      <dgm:prSet presAssocID="{B23D6C3A-A3CA-4749-854E-CC9FABAD871A}" presName="Name5" presStyleLbl="vennNode1" presStyleIdx="2" presStyleCnt="5">
        <dgm:presLayoutVars>
          <dgm:bulletEnabled val="1"/>
        </dgm:presLayoutVars>
      </dgm:prSet>
      <dgm:spPr/>
    </dgm:pt>
    <dgm:pt modelId="{A465AD88-69F7-46D5-B688-95C2E7EFEE5B}" type="pres">
      <dgm:prSet presAssocID="{BC17147E-DE5A-4EED-BFDC-17677B6FC5B1}" presName="space" presStyleCnt="0"/>
      <dgm:spPr/>
    </dgm:pt>
    <dgm:pt modelId="{626C47C8-8BD7-4130-811A-9236C9D5F08E}" type="pres">
      <dgm:prSet presAssocID="{78834CAA-376A-4A6C-926C-89C13683CCED}" presName="Name5" presStyleLbl="vennNode1" presStyleIdx="3" presStyleCnt="5">
        <dgm:presLayoutVars>
          <dgm:bulletEnabled val="1"/>
        </dgm:presLayoutVars>
      </dgm:prSet>
      <dgm:spPr/>
    </dgm:pt>
    <dgm:pt modelId="{15330EA2-5C16-4ED4-B747-622324A8DEEC}" type="pres">
      <dgm:prSet presAssocID="{CA2CDE59-F035-4C9E-AB29-24E40CB52C12}" presName="space" presStyleCnt="0"/>
      <dgm:spPr/>
    </dgm:pt>
    <dgm:pt modelId="{8E69521E-ED30-41ED-A964-23AE94A382C2}" type="pres">
      <dgm:prSet presAssocID="{A5197215-8D2C-4F0D-A8E9-660769F7FCAC}" presName="Name5" presStyleLbl="vennNode1" presStyleIdx="4" presStyleCnt="5">
        <dgm:presLayoutVars>
          <dgm:bulletEnabled val="1"/>
        </dgm:presLayoutVars>
      </dgm:prSet>
      <dgm:spPr/>
    </dgm:pt>
  </dgm:ptLst>
  <dgm:cxnLst>
    <dgm:cxn modelId="{7E636928-D89D-416C-9014-2D8CA663531A}" srcId="{D6DD296E-86BD-4BA6-92FB-D7993975A73B}" destId="{78834CAA-376A-4A6C-926C-89C13683CCED}" srcOrd="3" destOrd="0" parTransId="{FAC8F560-9406-4457-922E-880AD83DAE8A}" sibTransId="{CA2CDE59-F035-4C9E-AB29-24E40CB52C12}"/>
    <dgm:cxn modelId="{FB97B037-4AF6-4688-84D1-9795CF1E92BD}" type="presOf" srcId="{F3A9C0B2-2E32-4BCC-824F-3739662B64FB}" destId="{61F26F46-4AB2-478D-9E9D-5D625B144D41}" srcOrd="0" destOrd="0" presId="urn:microsoft.com/office/officeart/2005/8/layout/venn3"/>
    <dgm:cxn modelId="{F3F20D62-CB8D-46EB-9BAD-58FA9FE19A9A}" srcId="{D6DD296E-86BD-4BA6-92FB-D7993975A73B}" destId="{F3A9C0B2-2E32-4BCC-824F-3739662B64FB}" srcOrd="1" destOrd="0" parTransId="{9AA54FDC-70F8-43A2-81EE-381BD15394E6}" sibTransId="{1E059E96-DE03-437A-A060-39F520763D4A}"/>
    <dgm:cxn modelId="{8A621964-18AC-4859-9CEE-FAD38CB751D1}" type="presOf" srcId="{B23D6C3A-A3CA-4749-854E-CC9FABAD871A}" destId="{0A645F0B-2487-45D2-9847-D236CD3B38CB}" srcOrd="0" destOrd="0" presId="urn:microsoft.com/office/officeart/2005/8/layout/venn3"/>
    <dgm:cxn modelId="{7BE4C766-F094-4081-8675-00AF8FEDC11F}" type="presOf" srcId="{78834CAA-376A-4A6C-926C-89C13683CCED}" destId="{626C47C8-8BD7-4130-811A-9236C9D5F08E}" srcOrd="0" destOrd="0" presId="urn:microsoft.com/office/officeart/2005/8/layout/venn3"/>
    <dgm:cxn modelId="{3C894C68-859C-474C-9F03-2C4E9B456FEA}" type="presOf" srcId="{5E3B8932-C516-422E-8413-1EF386A3DF80}" destId="{2DF800CD-C2DD-47FB-B75C-93D6904E9AFC}" srcOrd="0" destOrd="0" presId="urn:microsoft.com/office/officeart/2005/8/layout/venn3"/>
    <dgm:cxn modelId="{D54E5A7F-6D8C-4D5C-ADDF-276AD6BB1D1E}" srcId="{D6DD296E-86BD-4BA6-92FB-D7993975A73B}" destId="{5E3B8932-C516-422E-8413-1EF386A3DF80}" srcOrd="0" destOrd="0" parTransId="{3DE18F41-16BC-47B8-8A45-8E05EA59E76A}" sibTransId="{62F266E0-4564-45A0-822B-C777E542CFF2}"/>
    <dgm:cxn modelId="{AD79419D-6BE9-4453-A3A5-C91DDCC867BD}" type="presOf" srcId="{A5197215-8D2C-4F0D-A8E9-660769F7FCAC}" destId="{8E69521E-ED30-41ED-A964-23AE94A382C2}" srcOrd="0" destOrd="0" presId="urn:microsoft.com/office/officeart/2005/8/layout/venn3"/>
    <dgm:cxn modelId="{17D41FC8-E870-46F0-B332-8EB9F24D6A99}" srcId="{D6DD296E-86BD-4BA6-92FB-D7993975A73B}" destId="{B23D6C3A-A3CA-4749-854E-CC9FABAD871A}" srcOrd="2" destOrd="0" parTransId="{EB602F85-55BF-4315-9CC5-7AF251868486}" sibTransId="{BC17147E-DE5A-4EED-BFDC-17677B6FC5B1}"/>
    <dgm:cxn modelId="{4E230ECA-2C11-4840-B876-C15ACF8DBED9}" srcId="{D6DD296E-86BD-4BA6-92FB-D7993975A73B}" destId="{A5197215-8D2C-4F0D-A8E9-660769F7FCAC}" srcOrd="4" destOrd="0" parTransId="{54B09431-E725-4F2F-B96C-826F2CFF5C5E}" sibTransId="{3B579339-781C-4272-B53B-223E61C497E0}"/>
    <dgm:cxn modelId="{484785D4-3932-41CE-A2C5-9A25B01D4B9D}" type="presOf" srcId="{D6DD296E-86BD-4BA6-92FB-D7993975A73B}" destId="{254E936F-DBF3-4FF6-A8D9-382D1075BD86}" srcOrd="0" destOrd="0" presId="urn:microsoft.com/office/officeart/2005/8/layout/venn3"/>
    <dgm:cxn modelId="{575B87AF-2D5A-42FE-AD8A-E8B0058A41F9}" type="presParOf" srcId="{254E936F-DBF3-4FF6-A8D9-382D1075BD86}" destId="{2DF800CD-C2DD-47FB-B75C-93D6904E9AFC}" srcOrd="0" destOrd="0" presId="urn:microsoft.com/office/officeart/2005/8/layout/venn3"/>
    <dgm:cxn modelId="{8C676D28-8F88-49F3-943F-04BC757AABAA}" type="presParOf" srcId="{254E936F-DBF3-4FF6-A8D9-382D1075BD86}" destId="{DF4E06F2-5D6A-4284-A02A-996BB1DA42A5}" srcOrd="1" destOrd="0" presId="urn:microsoft.com/office/officeart/2005/8/layout/venn3"/>
    <dgm:cxn modelId="{F7D80EA3-CDE7-43CC-855C-136EC34267F5}" type="presParOf" srcId="{254E936F-DBF3-4FF6-A8D9-382D1075BD86}" destId="{61F26F46-4AB2-478D-9E9D-5D625B144D41}" srcOrd="2" destOrd="0" presId="urn:microsoft.com/office/officeart/2005/8/layout/venn3"/>
    <dgm:cxn modelId="{56EB328B-C42A-46EE-BB25-4F5DDCEA69B5}" type="presParOf" srcId="{254E936F-DBF3-4FF6-A8D9-382D1075BD86}" destId="{61485234-F4A9-4A9F-8CA7-91484E85AC94}" srcOrd="3" destOrd="0" presId="urn:microsoft.com/office/officeart/2005/8/layout/venn3"/>
    <dgm:cxn modelId="{4D39DFDC-A6C8-476F-ACC8-D86F4DD94098}" type="presParOf" srcId="{254E936F-DBF3-4FF6-A8D9-382D1075BD86}" destId="{0A645F0B-2487-45D2-9847-D236CD3B38CB}" srcOrd="4" destOrd="0" presId="urn:microsoft.com/office/officeart/2005/8/layout/venn3"/>
    <dgm:cxn modelId="{48F15A42-CADB-499F-A28E-9E6400558E1F}" type="presParOf" srcId="{254E936F-DBF3-4FF6-A8D9-382D1075BD86}" destId="{A465AD88-69F7-46D5-B688-95C2E7EFEE5B}" srcOrd="5" destOrd="0" presId="urn:microsoft.com/office/officeart/2005/8/layout/venn3"/>
    <dgm:cxn modelId="{49E8E4E5-693F-474E-86B2-3D7532ADB081}" type="presParOf" srcId="{254E936F-DBF3-4FF6-A8D9-382D1075BD86}" destId="{626C47C8-8BD7-4130-811A-9236C9D5F08E}" srcOrd="6" destOrd="0" presId="urn:microsoft.com/office/officeart/2005/8/layout/venn3"/>
    <dgm:cxn modelId="{B9B66509-2E76-478A-A99C-4ECDC555037E}" type="presParOf" srcId="{254E936F-DBF3-4FF6-A8D9-382D1075BD86}" destId="{15330EA2-5C16-4ED4-B747-622324A8DEEC}" srcOrd="7" destOrd="0" presId="urn:microsoft.com/office/officeart/2005/8/layout/venn3"/>
    <dgm:cxn modelId="{4387BFFB-E7FB-4608-8696-49F0E67C39D8}" type="presParOf" srcId="{254E936F-DBF3-4FF6-A8D9-382D1075BD86}" destId="{8E69521E-ED30-41ED-A964-23AE94A382C2}"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DD296E-86BD-4BA6-92FB-D7993975A73B}"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5E3B8932-C516-422E-8413-1EF386A3DF80}">
      <dgm:prSet phldrT="[Text]"/>
      <dgm:spPr/>
      <dgm:t>
        <a:bodyPr/>
        <a:lstStyle/>
        <a:p>
          <a:r>
            <a:rPr lang="en-US" dirty="0"/>
            <a:t>&lt; 10 </a:t>
          </a:r>
          <a:r>
            <a:rPr lang="en-US" dirty="0" err="1"/>
            <a:t>ms</a:t>
          </a:r>
          <a:endParaRPr lang="en-US" dirty="0"/>
        </a:p>
      </dgm:t>
    </dgm:pt>
    <dgm:pt modelId="{3DE18F41-16BC-47B8-8A45-8E05EA59E76A}" type="parTrans" cxnId="{D54E5A7F-6D8C-4D5C-ADDF-276AD6BB1D1E}">
      <dgm:prSet/>
      <dgm:spPr/>
      <dgm:t>
        <a:bodyPr/>
        <a:lstStyle/>
        <a:p>
          <a:endParaRPr lang="en-US"/>
        </a:p>
      </dgm:t>
    </dgm:pt>
    <dgm:pt modelId="{62F266E0-4564-45A0-822B-C777E542CFF2}" type="sibTrans" cxnId="{D54E5A7F-6D8C-4D5C-ADDF-276AD6BB1D1E}">
      <dgm:prSet/>
      <dgm:spPr/>
      <dgm:t>
        <a:bodyPr/>
        <a:lstStyle/>
        <a:p>
          <a:endParaRPr lang="en-US"/>
        </a:p>
      </dgm:t>
    </dgm:pt>
    <dgm:pt modelId="{F3A9C0B2-2E32-4BCC-824F-3739662B64FB}">
      <dgm:prSet phldrT="[Text]"/>
      <dgm:spPr/>
      <dgm:t>
        <a:bodyPr/>
        <a:lstStyle/>
        <a:p>
          <a:r>
            <a:rPr lang="en-US" dirty="0"/>
            <a:t>&lt; 100 </a:t>
          </a:r>
          <a:r>
            <a:rPr lang="en-US" dirty="0" err="1"/>
            <a:t>ms</a:t>
          </a:r>
          <a:endParaRPr lang="en-US" dirty="0"/>
        </a:p>
      </dgm:t>
    </dgm:pt>
    <dgm:pt modelId="{9AA54FDC-70F8-43A2-81EE-381BD15394E6}" type="parTrans" cxnId="{F3F20D62-CB8D-46EB-9BAD-58FA9FE19A9A}">
      <dgm:prSet/>
      <dgm:spPr/>
      <dgm:t>
        <a:bodyPr/>
        <a:lstStyle/>
        <a:p>
          <a:endParaRPr lang="en-US"/>
        </a:p>
      </dgm:t>
    </dgm:pt>
    <dgm:pt modelId="{1E059E96-DE03-437A-A060-39F520763D4A}" type="sibTrans" cxnId="{F3F20D62-CB8D-46EB-9BAD-58FA9FE19A9A}">
      <dgm:prSet/>
      <dgm:spPr/>
      <dgm:t>
        <a:bodyPr/>
        <a:lstStyle/>
        <a:p>
          <a:endParaRPr lang="en-US"/>
        </a:p>
      </dgm:t>
    </dgm:pt>
    <dgm:pt modelId="{B23D6C3A-A3CA-4749-854E-CC9FABAD871A}">
      <dgm:prSet phldrT="[Text]"/>
      <dgm:spPr/>
      <dgm:t>
        <a:bodyPr/>
        <a:lstStyle/>
        <a:p>
          <a:r>
            <a:rPr lang="en-US" dirty="0"/>
            <a:t>&lt; 500 </a:t>
          </a:r>
          <a:r>
            <a:rPr lang="en-US" dirty="0" err="1"/>
            <a:t>ms</a:t>
          </a:r>
          <a:endParaRPr lang="en-US" dirty="0"/>
        </a:p>
      </dgm:t>
    </dgm:pt>
    <dgm:pt modelId="{EB602F85-55BF-4315-9CC5-7AF251868486}" type="parTrans" cxnId="{17D41FC8-E870-46F0-B332-8EB9F24D6A99}">
      <dgm:prSet/>
      <dgm:spPr/>
      <dgm:t>
        <a:bodyPr/>
        <a:lstStyle/>
        <a:p>
          <a:endParaRPr lang="en-US"/>
        </a:p>
      </dgm:t>
    </dgm:pt>
    <dgm:pt modelId="{BC17147E-DE5A-4EED-BFDC-17677B6FC5B1}" type="sibTrans" cxnId="{17D41FC8-E870-46F0-B332-8EB9F24D6A99}">
      <dgm:prSet/>
      <dgm:spPr/>
      <dgm:t>
        <a:bodyPr/>
        <a:lstStyle/>
        <a:p>
          <a:endParaRPr lang="en-US"/>
        </a:p>
      </dgm:t>
    </dgm:pt>
    <dgm:pt modelId="{78834CAA-376A-4A6C-926C-89C13683CCED}">
      <dgm:prSet phldrT="[Text]"/>
      <dgm:spPr/>
      <dgm:t>
        <a:bodyPr/>
        <a:lstStyle/>
        <a:p>
          <a:r>
            <a:rPr lang="en-US" dirty="0"/>
            <a:t>&lt;3 secs</a:t>
          </a:r>
        </a:p>
      </dgm:t>
    </dgm:pt>
    <dgm:pt modelId="{FAC8F560-9406-4457-922E-880AD83DAE8A}" type="parTrans" cxnId="{7E636928-D89D-416C-9014-2D8CA663531A}">
      <dgm:prSet/>
      <dgm:spPr/>
      <dgm:t>
        <a:bodyPr/>
        <a:lstStyle/>
        <a:p>
          <a:endParaRPr lang="en-US"/>
        </a:p>
      </dgm:t>
    </dgm:pt>
    <dgm:pt modelId="{CA2CDE59-F035-4C9E-AB29-24E40CB52C12}" type="sibTrans" cxnId="{7E636928-D89D-416C-9014-2D8CA663531A}">
      <dgm:prSet/>
      <dgm:spPr/>
      <dgm:t>
        <a:bodyPr/>
        <a:lstStyle/>
        <a:p>
          <a:endParaRPr lang="en-US"/>
        </a:p>
      </dgm:t>
    </dgm:pt>
    <dgm:pt modelId="{A5197215-8D2C-4F0D-A8E9-660769F7FCAC}">
      <dgm:prSet phldrT="[Text]"/>
      <dgm:spPr/>
      <dgm:t>
        <a:bodyPr/>
        <a:lstStyle/>
        <a:p>
          <a:r>
            <a:rPr lang="en-US" dirty="0"/>
            <a:t>&gt; 3 secs</a:t>
          </a:r>
        </a:p>
      </dgm:t>
    </dgm:pt>
    <dgm:pt modelId="{54B09431-E725-4F2F-B96C-826F2CFF5C5E}" type="parTrans" cxnId="{4E230ECA-2C11-4840-B876-C15ACF8DBED9}">
      <dgm:prSet/>
      <dgm:spPr/>
      <dgm:t>
        <a:bodyPr/>
        <a:lstStyle/>
        <a:p>
          <a:endParaRPr lang="en-US"/>
        </a:p>
      </dgm:t>
    </dgm:pt>
    <dgm:pt modelId="{3B579339-781C-4272-B53B-223E61C497E0}" type="sibTrans" cxnId="{4E230ECA-2C11-4840-B876-C15ACF8DBED9}">
      <dgm:prSet/>
      <dgm:spPr/>
      <dgm:t>
        <a:bodyPr/>
        <a:lstStyle/>
        <a:p>
          <a:endParaRPr lang="en-US"/>
        </a:p>
      </dgm:t>
    </dgm:pt>
    <dgm:pt modelId="{254E936F-DBF3-4FF6-A8D9-382D1075BD86}" type="pres">
      <dgm:prSet presAssocID="{D6DD296E-86BD-4BA6-92FB-D7993975A73B}" presName="Name0" presStyleCnt="0">
        <dgm:presLayoutVars>
          <dgm:dir/>
          <dgm:resizeHandles val="exact"/>
        </dgm:presLayoutVars>
      </dgm:prSet>
      <dgm:spPr/>
    </dgm:pt>
    <dgm:pt modelId="{2DF800CD-C2DD-47FB-B75C-93D6904E9AFC}" type="pres">
      <dgm:prSet presAssocID="{5E3B8932-C516-422E-8413-1EF386A3DF80}" presName="Name5" presStyleLbl="vennNode1" presStyleIdx="0" presStyleCnt="5">
        <dgm:presLayoutVars>
          <dgm:bulletEnabled val="1"/>
        </dgm:presLayoutVars>
      </dgm:prSet>
      <dgm:spPr/>
    </dgm:pt>
    <dgm:pt modelId="{DF4E06F2-5D6A-4284-A02A-996BB1DA42A5}" type="pres">
      <dgm:prSet presAssocID="{62F266E0-4564-45A0-822B-C777E542CFF2}" presName="space" presStyleCnt="0"/>
      <dgm:spPr/>
    </dgm:pt>
    <dgm:pt modelId="{61F26F46-4AB2-478D-9E9D-5D625B144D41}" type="pres">
      <dgm:prSet presAssocID="{F3A9C0B2-2E32-4BCC-824F-3739662B64FB}" presName="Name5" presStyleLbl="vennNode1" presStyleIdx="1" presStyleCnt="5">
        <dgm:presLayoutVars>
          <dgm:bulletEnabled val="1"/>
        </dgm:presLayoutVars>
      </dgm:prSet>
      <dgm:spPr/>
    </dgm:pt>
    <dgm:pt modelId="{61485234-F4A9-4A9F-8CA7-91484E85AC94}" type="pres">
      <dgm:prSet presAssocID="{1E059E96-DE03-437A-A060-39F520763D4A}" presName="space" presStyleCnt="0"/>
      <dgm:spPr/>
    </dgm:pt>
    <dgm:pt modelId="{0A645F0B-2487-45D2-9847-D236CD3B38CB}" type="pres">
      <dgm:prSet presAssocID="{B23D6C3A-A3CA-4749-854E-CC9FABAD871A}" presName="Name5" presStyleLbl="vennNode1" presStyleIdx="2" presStyleCnt="5">
        <dgm:presLayoutVars>
          <dgm:bulletEnabled val="1"/>
        </dgm:presLayoutVars>
      </dgm:prSet>
      <dgm:spPr/>
    </dgm:pt>
    <dgm:pt modelId="{A465AD88-69F7-46D5-B688-95C2E7EFEE5B}" type="pres">
      <dgm:prSet presAssocID="{BC17147E-DE5A-4EED-BFDC-17677B6FC5B1}" presName="space" presStyleCnt="0"/>
      <dgm:spPr/>
    </dgm:pt>
    <dgm:pt modelId="{626C47C8-8BD7-4130-811A-9236C9D5F08E}" type="pres">
      <dgm:prSet presAssocID="{78834CAA-376A-4A6C-926C-89C13683CCED}" presName="Name5" presStyleLbl="vennNode1" presStyleIdx="3" presStyleCnt="5">
        <dgm:presLayoutVars>
          <dgm:bulletEnabled val="1"/>
        </dgm:presLayoutVars>
      </dgm:prSet>
      <dgm:spPr/>
    </dgm:pt>
    <dgm:pt modelId="{15330EA2-5C16-4ED4-B747-622324A8DEEC}" type="pres">
      <dgm:prSet presAssocID="{CA2CDE59-F035-4C9E-AB29-24E40CB52C12}" presName="space" presStyleCnt="0"/>
      <dgm:spPr/>
    </dgm:pt>
    <dgm:pt modelId="{8E69521E-ED30-41ED-A964-23AE94A382C2}" type="pres">
      <dgm:prSet presAssocID="{A5197215-8D2C-4F0D-A8E9-660769F7FCAC}" presName="Name5" presStyleLbl="vennNode1" presStyleIdx="4" presStyleCnt="5">
        <dgm:presLayoutVars>
          <dgm:bulletEnabled val="1"/>
        </dgm:presLayoutVars>
      </dgm:prSet>
      <dgm:spPr/>
    </dgm:pt>
  </dgm:ptLst>
  <dgm:cxnLst>
    <dgm:cxn modelId="{7E636928-D89D-416C-9014-2D8CA663531A}" srcId="{D6DD296E-86BD-4BA6-92FB-D7993975A73B}" destId="{78834CAA-376A-4A6C-926C-89C13683CCED}" srcOrd="3" destOrd="0" parTransId="{FAC8F560-9406-4457-922E-880AD83DAE8A}" sibTransId="{CA2CDE59-F035-4C9E-AB29-24E40CB52C12}"/>
    <dgm:cxn modelId="{FB97B037-4AF6-4688-84D1-9795CF1E92BD}" type="presOf" srcId="{F3A9C0B2-2E32-4BCC-824F-3739662B64FB}" destId="{61F26F46-4AB2-478D-9E9D-5D625B144D41}" srcOrd="0" destOrd="0" presId="urn:microsoft.com/office/officeart/2005/8/layout/venn3"/>
    <dgm:cxn modelId="{F3F20D62-CB8D-46EB-9BAD-58FA9FE19A9A}" srcId="{D6DD296E-86BD-4BA6-92FB-D7993975A73B}" destId="{F3A9C0B2-2E32-4BCC-824F-3739662B64FB}" srcOrd="1" destOrd="0" parTransId="{9AA54FDC-70F8-43A2-81EE-381BD15394E6}" sibTransId="{1E059E96-DE03-437A-A060-39F520763D4A}"/>
    <dgm:cxn modelId="{8A621964-18AC-4859-9CEE-FAD38CB751D1}" type="presOf" srcId="{B23D6C3A-A3CA-4749-854E-CC9FABAD871A}" destId="{0A645F0B-2487-45D2-9847-D236CD3B38CB}" srcOrd="0" destOrd="0" presId="urn:microsoft.com/office/officeart/2005/8/layout/venn3"/>
    <dgm:cxn modelId="{7BE4C766-F094-4081-8675-00AF8FEDC11F}" type="presOf" srcId="{78834CAA-376A-4A6C-926C-89C13683CCED}" destId="{626C47C8-8BD7-4130-811A-9236C9D5F08E}" srcOrd="0" destOrd="0" presId="urn:microsoft.com/office/officeart/2005/8/layout/venn3"/>
    <dgm:cxn modelId="{3C894C68-859C-474C-9F03-2C4E9B456FEA}" type="presOf" srcId="{5E3B8932-C516-422E-8413-1EF386A3DF80}" destId="{2DF800CD-C2DD-47FB-B75C-93D6904E9AFC}" srcOrd="0" destOrd="0" presId="urn:microsoft.com/office/officeart/2005/8/layout/venn3"/>
    <dgm:cxn modelId="{D54E5A7F-6D8C-4D5C-ADDF-276AD6BB1D1E}" srcId="{D6DD296E-86BD-4BA6-92FB-D7993975A73B}" destId="{5E3B8932-C516-422E-8413-1EF386A3DF80}" srcOrd="0" destOrd="0" parTransId="{3DE18F41-16BC-47B8-8A45-8E05EA59E76A}" sibTransId="{62F266E0-4564-45A0-822B-C777E542CFF2}"/>
    <dgm:cxn modelId="{AD79419D-6BE9-4453-A3A5-C91DDCC867BD}" type="presOf" srcId="{A5197215-8D2C-4F0D-A8E9-660769F7FCAC}" destId="{8E69521E-ED30-41ED-A964-23AE94A382C2}" srcOrd="0" destOrd="0" presId="urn:microsoft.com/office/officeart/2005/8/layout/venn3"/>
    <dgm:cxn modelId="{17D41FC8-E870-46F0-B332-8EB9F24D6A99}" srcId="{D6DD296E-86BD-4BA6-92FB-D7993975A73B}" destId="{B23D6C3A-A3CA-4749-854E-CC9FABAD871A}" srcOrd="2" destOrd="0" parTransId="{EB602F85-55BF-4315-9CC5-7AF251868486}" sibTransId="{BC17147E-DE5A-4EED-BFDC-17677B6FC5B1}"/>
    <dgm:cxn modelId="{4E230ECA-2C11-4840-B876-C15ACF8DBED9}" srcId="{D6DD296E-86BD-4BA6-92FB-D7993975A73B}" destId="{A5197215-8D2C-4F0D-A8E9-660769F7FCAC}" srcOrd="4" destOrd="0" parTransId="{54B09431-E725-4F2F-B96C-826F2CFF5C5E}" sibTransId="{3B579339-781C-4272-B53B-223E61C497E0}"/>
    <dgm:cxn modelId="{484785D4-3932-41CE-A2C5-9A25B01D4B9D}" type="presOf" srcId="{D6DD296E-86BD-4BA6-92FB-D7993975A73B}" destId="{254E936F-DBF3-4FF6-A8D9-382D1075BD86}" srcOrd="0" destOrd="0" presId="urn:microsoft.com/office/officeart/2005/8/layout/venn3"/>
    <dgm:cxn modelId="{575B87AF-2D5A-42FE-AD8A-E8B0058A41F9}" type="presParOf" srcId="{254E936F-DBF3-4FF6-A8D9-382D1075BD86}" destId="{2DF800CD-C2DD-47FB-B75C-93D6904E9AFC}" srcOrd="0" destOrd="0" presId="urn:microsoft.com/office/officeart/2005/8/layout/venn3"/>
    <dgm:cxn modelId="{8C676D28-8F88-49F3-943F-04BC757AABAA}" type="presParOf" srcId="{254E936F-DBF3-4FF6-A8D9-382D1075BD86}" destId="{DF4E06F2-5D6A-4284-A02A-996BB1DA42A5}" srcOrd="1" destOrd="0" presId="urn:microsoft.com/office/officeart/2005/8/layout/venn3"/>
    <dgm:cxn modelId="{F7D80EA3-CDE7-43CC-855C-136EC34267F5}" type="presParOf" srcId="{254E936F-DBF3-4FF6-A8D9-382D1075BD86}" destId="{61F26F46-4AB2-478D-9E9D-5D625B144D41}" srcOrd="2" destOrd="0" presId="urn:microsoft.com/office/officeart/2005/8/layout/venn3"/>
    <dgm:cxn modelId="{56EB328B-C42A-46EE-BB25-4F5DDCEA69B5}" type="presParOf" srcId="{254E936F-DBF3-4FF6-A8D9-382D1075BD86}" destId="{61485234-F4A9-4A9F-8CA7-91484E85AC94}" srcOrd="3" destOrd="0" presId="urn:microsoft.com/office/officeart/2005/8/layout/venn3"/>
    <dgm:cxn modelId="{4D39DFDC-A6C8-476F-ACC8-D86F4DD94098}" type="presParOf" srcId="{254E936F-DBF3-4FF6-A8D9-382D1075BD86}" destId="{0A645F0B-2487-45D2-9847-D236CD3B38CB}" srcOrd="4" destOrd="0" presId="urn:microsoft.com/office/officeart/2005/8/layout/venn3"/>
    <dgm:cxn modelId="{48F15A42-CADB-499F-A28E-9E6400558E1F}" type="presParOf" srcId="{254E936F-DBF3-4FF6-A8D9-382D1075BD86}" destId="{A465AD88-69F7-46D5-B688-95C2E7EFEE5B}" srcOrd="5" destOrd="0" presId="urn:microsoft.com/office/officeart/2005/8/layout/venn3"/>
    <dgm:cxn modelId="{49E8E4E5-693F-474E-86B2-3D7532ADB081}" type="presParOf" srcId="{254E936F-DBF3-4FF6-A8D9-382D1075BD86}" destId="{626C47C8-8BD7-4130-811A-9236C9D5F08E}" srcOrd="6" destOrd="0" presId="urn:microsoft.com/office/officeart/2005/8/layout/venn3"/>
    <dgm:cxn modelId="{B9B66509-2E76-478A-A99C-4ECDC555037E}" type="presParOf" srcId="{254E936F-DBF3-4FF6-A8D9-382D1075BD86}" destId="{15330EA2-5C16-4ED4-B747-622324A8DEEC}" srcOrd="7" destOrd="0" presId="urn:microsoft.com/office/officeart/2005/8/layout/venn3"/>
    <dgm:cxn modelId="{4387BFFB-E7FB-4608-8696-49F0E67C39D8}" type="presParOf" srcId="{254E936F-DBF3-4FF6-A8D9-382D1075BD86}" destId="{8E69521E-ED30-41ED-A964-23AE94A382C2}"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800CD-C2DD-47FB-B75C-93D6904E9AFC}">
      <dsp:nvSpPr>
        <dsp:cNvPr id="0" name=""/>
        <dsp:cNvSpPr/>
      </dsp:nvSpPr>
      <dsp:spPr>
        <a:xfrm>
          <a:off x="868"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 </a:t>
          </a:r>
          <a:r>
            <a:rPr lang="en-US" sz="3100" kern="1200" dirty="0" err="1"/>
            <a:t>ms</a:t>
          </a:r>
          <a:endParaRPr lang="en-US" sz="3100" kern="1200" dirty="0"/>
        </a:p>
      </dsp:txBody>
      <dsp:txXfrm>
        <a:off x="249019" y="1432910"/>
        <a:ext cx="1198178" cy="1198178"/>
      </dsp:txXfrm>
    </dsp:sp>
    <dsp:sp modelId="{61F26F46-4AB2-478D-9E9D-5D625B144D41}">
      <dsp:nvSpPr>
        <dsp:cNvPr id="0" name=""/>
        <dsp:cNvSpPr/>
      </dsp:nvSpPr>
      <dsp:spPr>
        <a:xfrm>
          <a:off x="1356453"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100 </a:t>
          </a:r>
          <a:r>
            <a:rPr lang="en-US" sz="3100" kern="1200" dirty="0" err="1"/>
            <a:t>ms</a:t>
          </a:r>
          <a:endParaRPr lang="en-US" sz="3100" kern="1200" dirty="0"/>
        </a:p>
      </dsp:txBody>
      <dsp:txXfrm>
        <a:off x="1604604" y="1432910"/>
        <a:ext cx="1198178" cy="1198178"/>
      </dsp:txXfrm>
    </dsp:sp>
    <dsp:sp modelId="{0A645F0B-2487-45D2-9847-D236CD3B38CB}">
      <dsp:nvSpPr>
        <dsp:cNvPr id="0" name=""/>
        <dsp:cNvSpPr/>
      </dsp:nvSpPr>
      <dsp:spPr>
        <a:xfrm>
          <a:off x="2712037"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500 </a:t>
          </a:r>
          <a:r>
            <a:rPr lang="en-US" sz="3100" kern="1200" dirty="0" err="1"/>
            <a:t>ms</a:t>
          </a:r>
          <a:endParaRPr lang="en-US" sz="3100" kern="1200" dirty="0"/>
        </a:p>
      </dsp:txBody>
      <dsp:txXfrm>
        <a:off x="2960188" y="1432910"/>
        <a:ext cx="1198178" cy="1198178"/>
      </dsp:txXfrm>
    </dsp:sp>
    <dsp:sp modelId="{626C47C8-8BD7-4130-811A-9236C9D5F08E}">
      <dsp:nvSpPr>
        <dsp:cNvPr id="0" name=""/>
        <dsp:cNvSpPr/>
      </dsp:nvSpPr>
      <dsp:spPr>
        <a:xfrm>
          <a:off x="4067621"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&lt;3 secs</a:t>
          </a:r>
        </a:p>
      </dsp:txBody>
      <dsp:txXfrm>
        <a:off x="4315772" y="1432910"/>
        <a:ext cx="1198178" cy="1198178"/>
      </dsp:txXfrm>
    </dsp:sp>
    <dsp:sp modelId="{8E69521E-ED30-41ED-A964-23AE94A382C2}">
      <dsp:nvSpPr>
        <dsp:cNvPr id="0" name=""/>
        <dsp:cNvSpPr/>
      </dsp:nvSpPr>
      <dsp:spPr>
        <a:xfrm>
          <a:off x="5423205"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&gt; 3 secs</a:t>
          </a:r>
        </a:p>
      </dsp:txBody>
      <dsp:txXfrm>
        <a:off x="5671356" y="1432910"/>
        <a:ext cx="1198178" cy="1198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800CD-C2DD-47FB-B75C-93D6904E9AFC}">
      <dsp:nvSpPr>
        <dsp:cNvPr id="0" name=""/>
        <dsp:cNvSpPr/>
      </dsp:nvSpPr>
      <dsp:spPr>
        <a:xfrm>
          <a:off x="868"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 </a:t>
          </a:r>
          <a:r>
            <a:rPr lang="en-US" sz="3100" kern="1200" dirty="0" err="1"/>
            <a:t>ms</a:t>
          </a:r>
          <a:endParaRPr lang="en-US" sz="3100" kern="1200" dirty="0"/>
        </a:p>
      </dsp:txBody>
      <dsp:txXfrm>
        <a:off x="249019" y="1432910"/>
        <a:ext cx="1198178" cy="1198178"/>
      </dsp:txXfrm>
    </dsp:sp>
    <dsp:sp modelId="{61F26F46-4AB2-478D-9E9D-5D625B144D41}">
      <dsp:nvSpPr>
        <dsp:cNvPr id="0" name=""/>
        <dsp:cNvSpPr/>
      </dsp:nvSpPr>
      <dsp:spPr>
        <a:xfrm>
          <a:off x="1356453"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100 </a:t>
          </a:r>
          <a:r>
            <a:rPr lang="en-US" sz="3100" kern="1200" dirty="0" err="1"/>
            <a:t>ms</a:t>
          </a:r>
          <a:endParaRPr lang="en-US" sz="3100" kern="1200" dirty="0"/>
        </a:p>
      </dsp:txBody>
      <dsp:txXfrm>
        <a:off x="1604604" y="1432910"/>
        <a:ext cx="1198178" cy="1198178"/>
      </dsp:txXfrm>
    </dsp:sp>
    <dsp:sp modelId="{0A645F0B-2487-45D2-9847-D236CD3B38CB}">
      <dsp:nvSpPr>
        <dsp:cNvPr id="0" name=""/>
        <dsp:cNvSpPr/>
      </dsp:nvSpPr>
      <dsp:spPr>
        <a:xfrm>
          <a:off x="2712037"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500 </a:t>
          </a:r>
          <a:r>
            <a:rPr lang="en-US" sz="3100" kern="1200" dirty="0" err="1"/>
            <a:t>ms</a:t>
          </a:r>
          <a:endParaRPr lang="en-US" sz="3100" kern="1200" dirty="0"/>
        </a:p>
      </dsp:txBody>
      <dsp:txXfrm>
        <a:off x="2960188" y="1432910"/>
        <a:ext cx="1198178" cy="1198178"/>
      </dsp:txXfrm>
    </dsp:sp>
    <dsp:sp modelId="{626C47C8-8BD7-4130-811A-9236C9D5F08E}">
      <dsp:nvSpPr>
        <dsp:cNvPr id="0" name=""/>
        <dsp:cNvSpPr/>
      </dsp:nvSpPr>
      <dsp:spPr>
        <a:xfrm>
          <a:off x="4067621"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&lt;3 secs</a:t>
          </a:r>
        </a:p>
      </dsp:txBody>
      <dsp:txXfrm>
        <a:off x="4315772" y="1432910"/>
        <a:ext cx="1198178" cy="1198178"/>
      </dsp:txXfrm>
    </dsp:sp>
    <dsp:sp modelId="{8E69521E-ED30-41ED-A964-23AE94A382C2}">
      <dsp:nvSpPr>
        <dsp:cNvPr id="0" name=""/>
        <dsp:cNvSpPr/>
      </dsp:nvSpPr>
      <dsp:spPr>
        <a:xfrm>
          <a:off x="5423205"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&gt; 3 secs</a:t>
          </a:r>
        </a:p>
      </dsp:txBody>
      <dsp:txXfrm>
        <a:off x="5671356" y="1432910"/>
        <a:ext cx="1198178" cy="1198178"/>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23-11-2018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HTML 5,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application consumes these aggregation results and pushes them to Web UI - The </a:t>
            </a:r>
            <a:r>
              <a:rPr lang="en-US" sz="1200" b="0" i="0" kern="1200" dirty="0" err="1">
                <a:solidFill>
                  <a:schemeClr val="tx1"/>
                </a:solidFill>
                <a:effectLst/>
                <a:latin typeface="+mn-lt"/>
                <a:ea typeface="+mn-ea"/>
                <a:cs typeface="+mn-cs"/>
              </a:rPr>
              <a:t>WebUI</a:t>
            </a:r>
            <a:r>
              <a:rPr lang="en-US" sz="1200" b="0" i="0" kern="1200" dirty="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559414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 immutable facts</a:t>
            </a:r>
          </a:p>
          <a:p>
            <a:r>
              <a:rPr lang="en-US" dirty="0"/>
              <a:t>Current state (active record) is derived from sum of events</a:t>
            </a:r>
          </a:p>
          <a:p>
            <a:r>
              <a:rPr lang="en-US" dirty="0"/>
              <a:t>Read optimized aggregates are created for specific use case – based on events and </a:t>
            </a:r>
            <a:r>
              <a:rPr lang="en-US" dirty="0" err="1"/>
              <a:t>rebuildable</a:t>
            </a:r>
            <a:r>
              <a:rPr lang="en-US" baseline="0" dirty="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32</a:t>
            </a:fld>
            <a:endParaRPr lang="nl-NL"/>
          </a:p>
        </p:txBody>
      </p:sp>
    </p:spTree>
    <p:extLst>
      <p:ext uri="{BB962C8B-B14F-4D97-AF65-F5344CB8AC3E}">
        <p14:creationId xmlns:p14="http://schemas.microsoft.com/office/powerpoint/2010/main" val="5898212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 immutable facts</a:t>
            </a:r>
          </a:p>
          <a:p>
            <a:r>
              <a:rPr lang="en-US" dirty="0"/>
              <a:t>Current state (active record) is derived from sum of events</a:t>
            </a:r>
          </a:p>
          <a:p>
            <a:r>
              <a:rPr lang="en-US" dirty="0"/>
              <a:t>Read optimized aggregates are created for specific use case – based on events and </a:t>
            </a:r>
            <a:r>
              <a:rPr lang="en-US" dirty="0" err="1"/>
              <a:t>rebuildable</a:t>
            </a:r>
            <a:r>
              <a:rPr lang="en-US" baseline="0" dirty="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33</a:t>
            </a:fld>
            <a:endParaRPr lang="nl-NL"/>
          </a:p>
        </p:txBody>
      </p:sp>
    </p:spTree>
    <p:extLst>
      <p:ext uri="{BB962C8B-B14F-4D97-AF65-F5344CB8AC3E}">
        <p14:creationId xmlns:p14="http://schemas.microsoft.com/office/powerpoint/2010/main" val="5257839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Blockchain!</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34</a:t>
            </a:fld>
            <a:endParaRPr lang="nl-NL"/>
          </a:p>
        </p:txBody>
      </p:sp>
    </p:spTree>
    <p:extLst>
      <p:ext uri="{BB962C8B-B14F-4D97-AF65-F5344CB8AC3E}">
        <p14:creationId xmlns:p14="http://schemas.microsoft.com/office/powerpoint/2010/main" val="26761143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4037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8273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718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34001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9175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WebScale</a:t>
            </a:r>
            <a:endParaRPr lang="en-US" dirty="0"/>
          </a:p>
          <a:p>
            <a:r>
              <a:rPr lang="en-US" dirty="0"/>
              <a:t>‘No ACID</a:t>
            </a:r>
          </a:p>
          <a:p>
            <a:r>
              <a:rPr lang="en-US" dirty="0"/>
              <a:t>BASE</a:t>
            </a:r>
          </a:p>
          <a:p>
            <a:r>
              <a:rPr lang="en-US" dirty="0"/>
              <a:t>Speed, reads</a:t>
            </a:r>
          </a:p>
          <a:p>
            <a:r>
              <a:rPr lang="en-US" dirty="0"/>
              <a:t>Redundancy</a:t>
            </a:r>
          </a:p>
          <a:p>
            <a:r>
              <a:rPr lang="en-US" dirty="0"/>
              <a:t>Read-optimized format</a:t>
            </a:r>
          </a:p>
          <a:p>
            <a:endParaRPr lang="en-US" dirty="0"/>
          </a:p>
          <a:p>
            <a:r>
              <a:rPr lang="nl-NL" dirty="0" err="1"/>
              <a:t>Not</a:t>
            </a:r>
            <a:r>
              <a:rPr lang="nl-NL" dirty="0"/>
              <a:t> </a:t>
            </a:r>
            <a:r>
              <a:rPr lang="nl-NL" dirty="0" err="1"/>
              <a:t>all</a:t>
            </a:r>
            <a:r>
              <a:rPr lang="nl-NL" dirty="0"/>
              <a:t> </a:t>
            </a:r>
            <a:r>
              <a:rPr lang="nl-NL" dirty="0" err="1"/>
              <a:t>use</a:t>
            </a:r>
            <a:r>
              <a:rPr lang="nl-NL" dirty="0"/>
              <a:t> cases </a:t>
            </a:r>
            <a:r>
              <a:rPr lang="nl-NL" dirty="0" err="1"/>
              <a:t>require</a:t>
            </a:r>
            <a:r>
              <a:rPr lang="nl-NL" dirty="0"/>
              <a:t> ACID (or </a:t>
            </a:r>
            <a:r>
              <a:rPr lang="nl-NL" dirty="0" err="1"/>
              <a:t>can</a:t>
            </a:r>
            <a:r>
              <a:rPr lang="nl-NL" dirty="0"/>
              <a:t> </a:t>
            </a:r>
            <a:r>
              <a:rPr lang="nl-NL" dirty="0" err="1"/>
              <a:t>afford</a:t>
            </a:r>
            <a:r>
              <a:rPr lang="nl-NL" dirty="0"/>
              <a:t> </a:t>
            </a:r>
            <a:r>
              <a:rPr lang="nl-NL" dirty="0" err="1"/>
              <a:t>it</a:t>
            </a:r>
            <a:r>
              <a:rPr lang="nl-NL" dirty="0"/>
              <a:t>)</a:t>
            </a:r>
          </a:p>
          <a:p>
            <a:pPr lvl="1"/>
            <a:r>
              <a:rPr lang="nl-NL" dirty="0"/>
              <a:t>Read </a:t>
            </a:r>
            <a:r>
              <a:rPr lang="nl-NL" dirty="0" err="1"/>
              <a:t>only</a:t>
            </a:r>
            <a:r>
              <a:rPr lang="nl-NL" dirty="0"/>
              <a:t> (product </a:t>
            </a:r>
            <a:r>
              <a:rPr lang="nl-NL" dirty="0" err="1"/>
              <a:t>catalog</a:t>
            </a:r>
            <a:r>
              <a:rPr lang="nl-NL" dirty="0"/>
              <a:t> </a:t>
            </a:r>
            <a:r>
              <a:rPr lang="nl-NL" dirty="0" err="1"/>
              <a:t>for</a:t>
            </a:r>
            <a:r>
              <a:rPr lang="nl-NL" dirty="0"/>
              <a:t> web shops)</a:t>
            </a:r>
          </a:p>
          <a:p>
            <a:pPr lvl="1"/>
            <a:r>
              <a:rPr lang="nl-NL" dirty="0" err="1"/>
              <a:t>Inserts</a:t>
            </a:r>
            <a:r>
              <a:rPr lang="nl-NL" dirty="0"/>
              <a:t> </a:t>
            </a:r>
            <a:r>
              <a:rPr lang="nl-NL" dirty="0" err="1"/>
              <a:t>only</a:t>
            </a:r>
            <a:r>
              <a:rPr lang="nl-NL" dirty="0"/>
              <a:t> </a:t>
            </a:r>
            <a:r>
              <a:rPr lang="nl-NL" dirty="0" err="1"/>
              <a:t>and</a:t>
            </a:r>
            <a:r>
              <a:rPr lang="nl-NL" dirty="0"/>
              <a:t> no (</a:t>
            </a:r>
            <a:r>
              <a:rPr lang="nl-NL" dirty="0" err="1"/>
              <a:t>inter</a:t>
            </a:r>
            <a:r>
              <a:rPr lang="nl-NL" dirty="0"/>
              <a:t>-record) </a:t>
            </a:r>
            <a:r>
              <a:rPr lang="nl-NL" dirty="0" err="1"/>
              <a:t>constraints</a:t>
            </a:r>
            <a:endParaRPr lang="nl-NL" dirty="0"/>
          </a:p>
          <a:p>
            <a:pPr lvl="1"/>
            <a:r>
              <a:rPr lang="nl-NL" dirty="0"/>
              <a:t>Big Data </a:t>
            </a:r>
            <a:r>
              <a:rPr lang="nl-NL" dirty="0" err="1"/>
              <a:t>collected</a:t>
            </a:r>
            <a:r>
              <a:rPr lang="nl-NL" dirty="0"/>
              <a:t> </a:t>
            </a:r>
            <a:r>
              <a:rPr lang="nl-NL" dirty="0" err="1"/>
              <a:t>and</a:t>
            </a:r>
            <a:r>
              <a:rPr lang="nl-NL" dirty="0"/>
              <a:t> “</a:t>
            </a:r>
            <a:r>
              <a:rPr lang="nl-NL" dirty="0" err="1"/>
              <a:t>dumped</a:t>
            </a:r>
            <a:r>
              <a:rPr lang="nl-NL" dirty="0"/>
              <a:t>” in Data Lake (</a:t>
            </a:r>
            <a:r>
              <a:rPr lang="nl-NL" dirty="0" err="1"/>
              <a:t>Hadoop</a:t>
            </a:r>
            <a:r>
              <a:rPr lang="nl-NL" dirty="0"/>
              <a:t>) </a:t>
            </a:r>
            <a:r>
              <a:rPr lang="nl-NL" dirty="0" err="1"/>
              <a:t>for</a:t>
            </a:r>
            <a:r>
              <a:rPr lang="nl-NL" dirty="0"/>
              <a:t> </a:t>
            </a:r>
            <a:r>
              <a:rPr lang="nl-NL" dirty="0" err="1"/>
              <a:t>subsequent</a:t>
            </a:r>
            <a:r>
              <a:rPr lang="nl-NL" dirty="0"/>
              <a:t> processing</a:t>
            </a:r>
          </a:p>
          <a:p>
            <a:pPr lvl="1"/>
            <a:r>
              <a:rPr lang="nl-NL" dirty="0"/>
              <a:t>High performance </a:t>
            </a:r>
            <a:r>
              <a:rPr lang="nl-NL" dirty="0" err="1"/>
              <a:t>demands</a:t>
            </a:r>
            <a:endParaRPr lang="nl-NL" dirty="0"/>
          </a:p>
          <a:p>
            <a:r>
              <a:rPr lang="nl-NL" dirty="0" err="1"/>
              <a:t>Not</a:t>
            </a:r>
            <a:r>
              <a:rPr lang="nl-NL" dirty="0"/>
              <a:t> </a:t>
            </a:r>
            <a:r>
              <a:rPr lang="nl-NL" dirty="0" err="1"/>
              <a:t>all</a:t>
            </a:r>
            <a:r>
              <a:rPr lang="nl-NL" dirty="0"/>
              <a:t> data </a:t>
            </a:r>
            <a:r>
              <a:rPr lang="nl-NL" dirty="0" err="1"/>
              <a:t>needs</a:t>
            </a:r>
            <a:r>
              <a:rPr lang="nl-NL" dirty="0"/>
              <a:t> </a:t>
            </a:r>
            <a:r>
              <a:rPr lang="nl-NL" dirty="0" err="1"/>
              <a:t>structured</a:t>
            </a:r>
            <a:r>
              <a:rPr lang="nl-NL" dirty="0"/>
              <a:t> formats or </a:t>
            </a:r>
            <a:r>
              <a:rPr lang="nl-NL" dirty="0" err="1"/>
              <a:t>structured</a:t>
            </a:r>
            <a:r>
              <a:rPr lang="nl-NL" dirty="0"/>
              <a:t> </a:t>
            </a:r>
            <a:r>
              <a:rPr lang="nl-NL" dirty="0" err="1"/>
              <a:t>querying</a:t>
            </a:r>
            <a:r>
              <a:rPr lang="nl-NL" dirty="0"/>
              <a:t> </a:t>
            </a:r>
            <a:r>
              <a:rPr lang="nl-NL" dirty="0" err="1"/>
              <a:t>and</a:t>
            </a:r>
            <a:r>
              <a:rPr lang="nl-NL" dirty="0"/>
              <a:t> </a:t>
            </a:r>
            <a:r>
              <a:rPr lang="nl-NL" dirty="0" err="1"/>
              <a:t>JOINs</a:t>
            </a:r>
            <a:endParaRPr lang="nl-NL" dirty="0"/>
          </a:p>
          <a:p>
            <a:pPr lvl="1"/>
            <a:r>
              <a:rPr lang="nl-NL" dirty="0" err="1"/>
              <a:t>Entire</a:t>
            </a:r>
            <a:r>
              <a:rPr lang="nl-NL" dirty="0"/>
              <a:t> </a:t>
            </a:r>
            <a:r>
              <a:rPr lang="nl-NL" dirty="0" err="1"/>
              <a:t>documents</a:t>
            </a:r>
            <a:r>
              <a:rPr lang="nl-NL" dirty="0"/>
              <a:t> are </a:t>
            </a:r>
            <a:r>
              <a:rPr lang="nl-NL" dirty="0" err="1"/>
              <a:t>stored</a:t>
            </a:r>
            <a:r>
              <a:rPr lang="nl-NL" dirty="0"/>
              <a:t> </a:t>
            </a:r>
            <a:r>
              <a:rPr lang="nl-NL" dirty="0" err="1"/>
              <a:t>and</a:t>
            </a:r>
            <a:r>
              <a:rPr lang="nl-NL" dirty="0"/>
              <a:t> </a:t>
            </a:r>
            <a:r>
              <a:rPr lang="nl-NL" dirty="0" err="1"/>
              <a:t>retrieved</a:t>
            </a:r>
            <a:r>
              <a:rPr lang="nl-NL" dirty="0"/>
              <a:t> </a:t>
            </a:r>
            <a:r>
              <a:rPr lang="nl-NL" dirty="0" err="1"/>
              <a:t>based</a:t>
            </a:r>
            <a:r>
              <a:rPr lang="nl-NL" dirty="0"/>
              <a:t> on a single </a:t>
            </a:r>
            <a:r>
              <a:rPr lang="nl-NL" dirty="0" err="1"/>
              <a:t>key</a:t>
            </a:r>
            <a:endParaRPr lang="nl-NL" dirty="0"/>
          </a:p>
          <a:p>
            <a:r>
              <a:rPr lang="nl-NL" dirty="0" err="1"/>
              <a:t>Sometimes</a:t>
            </a:r>
            <a:r>
              <a:rPr lang="nl-NL" dirty="0"/>
              <a:t> – </a:t>
            </a:r>
            <a:r>
              <a:rPr lang="nl-NL" dirty="0" err="1"/>
              <a:t>scalable</a:t>
            </a:r>
            <a:r>
              <a:rPr lang="nl-NL" dirty="0"/>
              <a:t> availability </a:t>
            </a:r>
            <a:r>
              <a:rPr lang="nl-NL" dirty="0" err="1"/>
              <a:t>and</a:t>
            </a:r>
            <a:r>
              <a:rPr lang="nl-NL" dirty="0"/>
              <a:t> </a:t>
            </a:r>
            <a:r>
              <a:rPr lang="nl-NL" dirty="0" err="1"/>
              <a:t>developer</a:t>
            </a:r>
            <a:r>
              <a:rPr lang="nl-NL" dirty="0"/>
              <a:t> </a:t>
            </a:r>
            <a:r>
              <a:rPr lang="nl-NL" dirty="0" err="1"/>
              <a:t>productivity</a:t>
            </a:r>
            <a:r>
              <a:rPr lang="nl-NL" dirty="0"/>
              <a:t> is more important </a:t>
            </a:r>
            <a:r>
              <a:rPr lang="nl-NL" dirty="0" err="1"/>
              <a:t>than</a:t>
            </a:r>
            <a:r>
              <a:rPr lang="nl-NL" dirty="0"/>
              <a:t> </a:t>
            </a:r>
            <a:r>
              <a:rPr lang="nl-NL" dirty="0" err="1"/>
              <a:t>Consistency</a:t>
            </a:r>
            <a:r>
              <a:rPr lang="nl-NL" dirty="0"/>
              <a:t> – </a:t>
            </a:r>
            <a:r>
              <a:rPr lang="nl-NL" dirty="0" err="1"/>
              <a:t>and</a:t>
            </a:r>
            <a:r>
              <a:rPr lang="nl-NL" dirty="0"/>
              <a:t> ACID is </a:t>
            </a:r>
            <a:r>
              <a:rPr lang="nl-NL" dirty="0" err="1"/>
              <a:t>sacrificed</a:t>
            </a:r>
            <a:endParaRPr lang="nl-NL" dirty="0"/>
          </a:p>
          <a:p>
            <a:pPr lvl="1"/>
            <a:r>
              <a:rPr lang="nl-NL" dirty="0"/>
              <a:t>CAP-</a:t>
            </a:r>
            <a:r>
              <a:rPr lang="nl-NL" dirty="0" err="1"/>
              <a:t>theorem</a:t>
            </a:r>
            <a:r>
              <a:rPr lang="nl-NL" dirty="0"/>
              <a:t> </a:t>
            </a:r>
            <a:r>
              <a:rPr lang="nl-NL" dirty="0" err="1"/>
              <a:t>states</a:t>
            </a:r>
            <a:r>
              <a:rPr lang="nl-NL" dirty="0"/>
              <a:t>: </a:t>
            </a:r>
            <a:r>
              <a:rPr lang="nl-NL" dirty="0" err="1"/>
              <a:t>Consistency</a:t>
            </a:r>
            <a:r>
              <a:rPr lang="nl-NL" dirty="0"/>
              <a:t> [</a:t>
            </a:r>
            <a:r>
              <a:rPr lang="nl-NL" dirty="0" err="1"/>
              <a:t>across</a:t>
            </a:r>
            <a:r>
              <a:rPr lang="nl-NL" dirty="0"/>
              <a:t> </a:t>
            </a:r>
            <a:r>
              <a:rPr lang="nl-NL" dirty="0" err="1"/>
              <a:t>nodes</a:t>
            </a:r>
            <a:r>
              <a:rPr lang="nl-NL" dirty="0"/>
              <a:t>], Availability </a:t>
            </a:r>
            <a:r>
              <a:rPr lang="nl-NL" dirty="0" err="1"/>
              <a:t>and</a:t>
            </a:r>
            <a:r>
              <a:rPr lang="nl-NL" dirty="0"/>
              <a:t> </a:t>
            </a:r>
            <a:r>
              <a:rPr lang="nl-NL" dirty="0" err="1"/>
              <a:t>Partition</a:t>
            </a:r>
            <a:r>
              <a:rPr lang="nl-NL" dirty="0"/>
              <a:t> </a:t>
            </a:r>
            <a:r>
              <a:rPr lang="nl-NL" dirty="0" err="1"/>
              <a:t>tolerance</a:t>
            </a:r>
            <a:r>
              <a:rPr lang="nl-NL" dirty="0"/>
              <a:t> </a:t>
            </a:r>
            <a:r>
              <a:rPr lang="nl-NL" dirty="0" err="1"/>
              <a:t>can</a:t>
            </a:r>
            <a:r>
              <a:rPr lang="nl-NL" dirty="0"/>
              <a:t> </a:t>
            </a:r>
            <a:r>
              <a:rPr lang="nl-NL" dirty="0" err="1"/>
              <a:t>not</a:t>
            </a:r>
            <a:r>
              <a:rPr lang="nl-NL" dirty="0"/>
              <a:t> </a:t>
            </a:r>
            <a:r>
              <a:rPr lang="nl-NL" dirty="0" err="1"/>
              <a:t>all</a:t>
            </a:r>
            <a:r>
              <a:rPr lang="nl-NL" dirty="0"/>
              <a:t> </a:t>
            </a:r>
            <a:r>
              <a:rPr lang="nl-NL" dirty="0" err="1"/>
              <a:t>three</a:t>
            </a:r>
            <a:r>
              <a:rPr lang="nl-NL" dirty="0"/>
              <a:t> </a:t>
            </a:r>
            <a:r>
              <a:rPr lang="nl-NL" dirty="0" err="1"/>
              <a:t>be</a:t>
            </a:r>
            <a:r>
              <a:rPr lang="nl-NL" dirty="0"/>
              <a:t> </a:t>
            </a:r>
            <a:r>
              <a:rPr lang="nl-NL" dirty="0" err="1"/>
              <a:t>satisfied</a:t>
            </a:r>
            <a:endParaRPr lang="en-US" dirty="0"/>
          </a:p>
          <a:p>
            <a:endParaRPr lang="en-US"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49</a:t>
            </a:fld>
            <a:endParaRPr lang="nl-NL"/>
          </a:p>
        </p:txBody>
      </p:sp>
    </p:spTree>
    <p:extLst>
      <p:ext uri="{BB962C8B-B14F-4D97-AF65-F5344CB8AC3E}">
        <p14:creationId xmlns:p14="http://schemas.microsoft.com/office/powerpoint/2010/main" val="1677405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3938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7</a:t>
            </a:fld>
            <a:endParaRPr lang="nl-NL"/>
          </a:p>
        </p:txBody>
      </p:sp>
    </p:spTree>
    <p:extLst>
      <p:ext uri="{BB962C8B-B14F-4D97-AF65-F5344CB8AC3E}">
        <p14:creationId xmlns:p14="http://schemas.microsoft.com/office/powerpoint/2010/main" val="36771352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data stores</a:t>
            </a:r>
            <a:r>
              <a:rPr lang="en-US" baseline="0" dirty="0"/>
              <a:t> are distributed</a:t>
            </a:r>
          </a:p>
          <a:p>
            <a:r>
              <a:rPr lang="en-US" baseline="0" dirty="0"/>
              <a:t>Or at least </a:t>
            </a:r>
            <a:r>
              <a:rPr lang="en-US" baseline="0" dirty="0" err="1"/>
              <a:t>distributedly</a:t>
            </a:r>
            <a:r>
              <a:rPr lang="en-US" baseline="0" dirty="0"/>
              <a:t> available</a:t>
            </a:r>
          </a:p>
          <a:p>
            <a:r>
              <a:rPr lang="en-US" baseline="0" dirty="0"/>
              <a:t>They can be local or on cloud (latency is important)</a:t>
            </a:r>
          </a:p>
          <a:p>
            <a:endParaRPr lang="en-US" baseline="0" dirty="0"/>
          </a:p>
          <a:p>
            <a:r>
              <a:rPr lang="en-US" baseline="0" dirty="0"/>
              <a:t>Data in generic data store is still owned by only one </a:t>
            </a:r>
            <a:r>
              <a:rPr lang="en-US" baseline="0" dirty="0" err="1"/>
              <a:t>microservice</a:t>
            </a:r>
            <a:r>
              <a:rPr lang="en-US" baseline="0" dirty="0"/>
              <a:t> – no one can touch it</a:t>
            </a:r>
          </a:p>
          <a:p>
            <a:r>
              <a:rPr lang="en-US" baseline="0" dirty="0"/>
              <a:t>Only in DWH and </a:t>
            </a:r>
            <a:r>
              <a:rPr lang="en-US" baseline="0" dirty="0" err="1"/>
              <a:t>BigData</a:t>
            </a:r>
            <a:r>
              <a:rPr lang="en-US" baseline="0" dirty="0"/>
              <a:t> do we deliberately take copies of data and disown them</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68</a:t>
            </a:fld>
            <a:endParaRPr lang="nl-NL"/>
          </a:p>
        </p:txBody>
      </p:sp>
    </p:spTree>
    <p:extLst>
      <p:ext uri="{BB962C8B-B14F-4D97-AF65-F5344CB8AC3E}">
        <p14:creationId xmlns:p14="http://schemas.microsoft.com/office/powerpoint/2010/main" val="410895044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Data </a:t>
            </a:r>
            <a:r>
              <a:rPr lang="fr-FR" dirty="0" err="1"/>
              <a:t>used</a:t>
            </a:r>
            <a:r>
              <a:rPr lang="fr-FR" dirty="0"/>
              <a:t> to </a:t>
            </a:r>
            <a:r>
              <a:rPr lang="fr-FR" dirty="0" err="1"/>
              <a:t>be</a:t>
            </a:r>
            <a:r>
              <a:rPr lang="fr-FR" dirty="0"/>
              <a:t> </a:t>
            </a:r>
            <a:r>
              <a:rPr lang="fr-FR" dirty="0" err="1"/>
              <a:t>like</a:t>
            </a:r>
            <a:r>
              <a:rPr lang="fr-FR" dirty="0"/>
              <a:t> T-Ford</a:t>
            </a:r>
          </a:p>
          <a:p>
            <a:pPr lvl="1"/>
            <a:r>
              <a:rPr lang="fr-FR" dirty="0"/>
              <a:t>One model, one </a:t>
            </a:r>
            <a:r>
              <a:rPr lang="fr-FR" dirty="0" err="1"/>
              <a:t>color</a:t>
            </a:r>
            <a:endParaRPr lang="fr-FR" dirty="0"/>
          </a:p>
          <a:p>
            <a:r>
              <a:rPr lang="fr-FR" dirty="0"/>
              <a:t>And </a:t>
            </a:r>
            <a:r>
              <a:rPr lang="fr-FR" dirty="0" err="1"/>
              <a:t>then</a:t>
            </a:r>
            <a:r>
              <a:rPr lang="fr-FR" dirty="0"/>
              <a:t>:</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73</a:t>
            </a:fld>
            <a:endParaRPr lang="nl-NL"/>
          </a:p>
        </p:txBody>
      </p:sp>
    </p:spTree>
    <p:extLst>
      <p:ext uri="{BB962C8B-B14F-4D97-AF65-F5344CB8AC3E}">
        <p14:creationId xmlns:p14="http://schemas.microsoft.com/office/powerpoint/2010/main" val="40935789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Data </a:t>
            </a:r>
            <a:r>
              <a:rPr lang="fr-FR" dirty="0" err="1"/>
              <a:t>comes</a:t>
            </a:r>
            <a:r>
              <a:rPr lang="fr-FR" dirty="0"/>
              <a:t> in </a:t>
            </a:r>
            <a:r>
              <a:rPr lang="fr-FR" dirty="0" err="1"/>
              <a:t>many</a:t>
            </a:r>
            <a:r>
              <a:rPr lang="fr-FR" dirty="0"/>
              <a:t> </a:t>
            </a:r>
            <a:r>
              <a:rPr lang="fr-FR" dirty="0" err="1"/>
              <a:t>shades</a:t>
            </a:r>
            <a:r>
              <a:rPr lang="fr-FR" dirty="0"/>
              <a:t> (at least 50) – variations </a:t>
            </a:r>
            <a:r>
              <a:rPr lang="fr-FR" dirty="0" err="1"/>
              <a:t>along</a:t>
            </a:r>
            <a:r>
              <a:rPr lang="fr-FR" dirty="0"/>
              <a:t> </a:t>
            </a:r>
            <a:r>
              <a:rPr lang="fr-FR" dirty="0" err="1"/>
              <a:t>many</a:t>
            </a:r>
            <a:r>
              <a:rPr lang="fr-FR" dirty="0"/>
              <a:t> dimensions</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74</a:t>
            </a:fld>
            <a:endParaRPr lang="nl-NL"/>
          </a:p>
        </p:txBody>
      </p:sp>
    </p:spTree>
    <p:extLst>
      <p:ext uri="{BB962C8B-B14F-4D97-AF65-F5344CB8AC3E}">
        <p14:creationId xmlns:p14="http://schemas.microsoft.com/office/powerpoint/2010/main" val="31508846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technologies</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75</a:t>
            </a:fld>
            <a:endParaRPr lang="nl-NL"/>
          </a:p>
        </p:txBody>
      </p:sp>
    </p:spTree>
    <p:extLst>
      <p:ext uri="{BB962C8B-B14F-4D97-AF65-F5344CB8AC3E}">
        <p14:creationId xmlns:p14="http://schemas.microsoft.com/office/powerpoint/2010/main" val="42400575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Arigato-gozaimasta</a:t>
            </a:r>
            <a:endParaRPr lang="nl-NL" dirty="0"/>
          </a:p>
          <a:p>
            <a:endParaRPr lang="nl-NL" dirty="0"/>
          </a:p>
          <a:p>
            <a:r>
              <a:rPr lang="nl-NL" dirty="0" err="1"/>
              <a:t>Arigatōgozaimashita</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79</a:t>
            </a:fld>
            <a:endParaRPr lang="nl-NL"/>
          </a:p>
        </p:txBody>
      </p:sp>
    </p:spTree>
    <p:extLst>
      <p:ext uri="{BB962C8B-B14F-4D97-AF65-F5344CB8AC3E}">
        <p14:creationId xmlns:p14="http://schemas.microsoft.com/office/powerpoint/2010/main" val="3953415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037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387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0618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3d </a:t>
            </a:r>
            <a:r>
              <a:rPr lang="nl-NL" dirty="0" err="1"/>
              <a:t>anomaly</a:t>
            </a:r>
            <a:r>
              <a:rPr lang="nl-NL" dirty="0"/>
              <a:t> </a:t>
            </a:r>
            <a:r>
              <a:rPr lang="nl-NL" dirty="0" err="1"/>
              <a:t>detection</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20</a:t>
            </a:fld>
            <a:endParaRPr lang="nl-NL"/>
          </a:p>
        </p:txBody>
      </p:sp>
    </p:spTree>
    <p:extLst>
      <p:ext uri="{BB962C8B-B14F-4D97-AF65-F5344CB8AC3E}">
        <p14:creationId xmlns:p14="http://schemas.microsoft.com/office/powerpoint/2010/main" val="3159526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dirty="0"/>
              <a:t>Data </a:t>
            </a:r>
            <a:r>
              <a:rPr lang="nl-NL" sz="1800" dirty="0" err="1"/>
              <a:t>manipulation</a:t>
            </a:r>
            <a:r>
              <a:rPr lang="nl-NL" sz="1800" dirty="0"/>
              <a:t> </a:t>
            </a:r>
            <a:r>
              <a:rPr lang="nl-NL" sz="1800" dirty="0" err="1"/>
              <a:t>and</a:t>
            </a:r>
            <a:r>
              <a:rPr lang="nl-NL" sz="1800" dirty="0"/>
              <a:t> retrieval in separate </a:t>
            </a:r>
            <a:r>
              <a:rPr lang="nl-NL" sz="1800" dirty="0" err="1"/>
              <a:t>places</a:t>
            </a:r>
            <a:r>
              <a:rPr lang="nl-NL" sz="1800" dirty="0"/>
              <a:t> </a:t>
            </a:r>
          </a:p>
          <a:p>
            <a:pPr lvl="1"/>
            <a:r>
              <a:rPr lang="nl-NL" dirty="0"/>
              <a:t>(</a:t>
            </a:r>
            <a:r>
              <a:rPr lang="nl-NL" dirty="0" err="1"/>
              <a:t>physical</a:t>
            </a:r>
            <a:r>
              <a:rPr lang="nl-NL" dirty="0"/>
              <a:t> data </a:t>
            </a:r>
            <a:r>
              <a:rPr lang="nl-NL" dirty="0" err="1"/>
              <a:t>proliferation</a:t>
            </a:r>
            <a:r>
              <a:rPr lang="nl-NL" dirty="0"/>
              <a:t>)</a:t>
            </a:r>
          </a:p>
          <a:p>
            <a:r>
              <a:rPr lang="en-US" sz="1800" dirty="0"/>
              <a:t>Query store is optimized</a:t>
            </a:r>
            <a:br>
              <a:rPr lang="en-US" sz="1800" dirty="0"/>
            </a:br>
            <a:r>
              <a:rPr lang="en-US" sz="1800" dirty="0"/>
              <a:t>for consumers</a:t>
            </a:r>
          </a:p>
          <a:p>
            <a:pPr lvl="1"/>
            <a:r>
              <a:rPr lang="en-US" dirty="0"/>
              <a:t>Level of detail, format,</a:t>
            </a:r>
            <a:br>
              <a:rPr lang="en-US" dirty="0"/>
            </a:br>
            <a:r>
              <a:rPr lang="en-US" dirty="0"/>
              <a:t>filters applied</a:t>
            </a:r>
            <a:endParaRPr lang="nl-NL" dirty="0"/>
          </a:p>
          <a:p>
            <a:r>
              <a:rPr lang="en-US" sz="1800" dirty="0"/>
              <a:t>For performance and </a:t>
            </a:r>
            <a:br>
              <a:rPr lang="en-US" sz="1800" dirty="0"/>
            </a:br>
            <a:r>
              <a:rPr lang="en-US" sz="1800" dirty="0"/>
              <a:t>scalability, independence, </a:t>
            </a:r>
            <a:br>
              <a:rPr lang="en-US" sz="1800" dirty="0"/>
            </a:br>
            <a:r>
              <a:rPr lang="en-US" sz="1800" dirty="0"/>
              <a:t>productivity</a:t>
            </a:r>
            <a:br>
              <a:rPr lang="en-US" sz="1800" dirty="0"/>
            </a:br>
            <a:r>
              <a:rPr lang="en-US" sz="1800" dirty="0"/>
              <a:t>lower license fees and </a:t>
            </a:r>
            <a:br>
              <a:rPr lang="en-US" sz="1800" dirty="0"/>
            </a:br>
            <a:r>
              <a:rPr lang="en-US" sz="1800" dirty="0"/>
              <a:t>lower TCO, security</a:t>
            </a:r>
            <a:endParaRPr lang="nl-NL" sz="1800"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26</a:t>
            </a:fld>
            <a:endParaRPr lang="nl-NL"/>
          </a:p>
        </p:txBody>
      </p:sp>
    </p:spTree>
    <p:extLst>
      <p:ext uri="{BB962C8B-B14F-4D97-AF65-F5344CB8AC3E}">
        <p14:creationId xmlns:p14="http://schemas.microsoft.com/office/powerpoint/2010/main" val="2033795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Event Sourcing</a:t>
            </a:r>
          </a:p>
          <a:p>
            <a:r>
              <a:rPr lang="en-US" dirty="0"/>
              <a:t>No events (?)</a:t>
            </a:r>
          </a:p>
          <a:p>
            <a:r>
              <a:rPr lang="en-US" dirty="0"/>
              <a:t>No green field</a:t>
            </a:r>
          </a:p>
          <a:p>
            <a:endParaRPr lang="en-US" dirty="0"/>
          </a:p>
          <a:p>
            <a:r>
              <a:rPr lang="en-US" dirty="0"/>
              <a:t>Packages Applications/SaaS</a:t>
            </a:r>
          </a:p>
          <a:p>
            <a:r>
              <a:rPr lang="en-US" dirty="0"/>
              <a:t>Databases (RDBMS, NoSQL) getting changes from applications directly</a:t>
            </a:r>
          </a:p>
          <a:p>
            <a:endParaRPr lang="en-US" dirty="0"/>
          </a:p>
          <a:p>
            <a:r>
              <a:rPr lang="en-US" dirty="0"/>
              <a:t>Challenges – at scale, with enough speed and consistently: do not let query store get into an exposed state that could not exist/be right!</a:t>
            </a:r>
          </a:p>
          <a:p>
            <a:pPr lvl="1"/>
            <a:r>
              <a:rPr lang="en-US" dirty="0"/>
              <a:t>Detect relevant changes</a:t>
            </a:r>
          </a:p>
          <a:p>
            <a:pPr lvl="1"/>
            <a:r>
              <a:rPr lang="en-US" dirty="0"/>
              <a:t>Extract relevant changes</a:t>
            </a:r>
          </a:p>
          <a:p>
            <a:pPr lvl="1"/>
            <a:r>
              <a:rPr lang="en-US" dirty="0"/>
              <a:t>Transport</a:t>
            </a:r>
          </a:p>
          <a:p>
            <a:pPr lvl="1"/>
            <a:r>
              <a:rPr lang="en-US" dirty="0"/>
              <a:t>Convert</a:t>
            </a:r>
          </a:p>
          <a:p>
            <a:pPr lvl="1"/>
            <a:r>
              <a:rPr lang="en-US" dirty="0"/>
              <a:t>Apply in correct order and reliably (no lost events)</a:t>
            </a:r>
          </a:p>
          <a:p>
            <a:r>
              <a:rPr lang="en-US" dirty="0"/>
              <a:t>Note: after detect and extract, an event can be published</a:t>
            </a:r>
            <a:endParaRPr lang="nl-NL"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27</a:t>
            </a:fld>
            <a:endParaRPr lang="nl-NL"/>
          </a:p>
        </p:txBody>
      </p:sp>
    </p:spTree>
    <p:extLst>
      <p:ext uri="{BB962C8B-B14F-4D97-AF65-F5344CB8AC3E}">
        <p14:creationId xmlns:p14="http://schemas.microsoft.com/office/powerpoint/2010/main" val="15128181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https://www.slideshare.net/LorenzoNicora/from-c-to-q-one-event-at-the-time-event-sourcing-illustrated</a:t>
            </a:r>
          </a:p>
        </p:txBody>
      </p:sp>
      <p:sp>
        <p:nvSpPr>
          <p:cNvPr id="4" name="Slide Number Placeholder 3"/>
          <p:cNvSpPr>
            <a:spLocks noGrp="1"/>
          </p:cNvSpPr>
          <p:nvPr>
            <p:ph type="sldNum" sz="quarter" idx="10"/>
          </p:nvPr>
        </p:nvSpPr>
        <p:spPr/>
        <p:txBody>
          <a:bodyPr/>
          <a:lstStyle/>
          <a:p>
            <a:fld id="{CDFB967C-E8DF-AF4B-9B57-A68D256EEC90}" type="slidenum">
              <a:rPr lang="nl-NL" smtClean="0"/>
              <a:t>31</a:t>
            </a:fld>
            <a:endParaRPr lang="nl-NL"/>
          </a:p>
        </p:txBody>
      </p:sp>
    </p:spTree>
    <p:extLst>
      <p:ext uri="{BB962C8B-B14F-4D97-AF65-F5344CB8AC3E}">
        <p14:creationId xmlns:p14="http://schemas.microsoft.com/office/powerpoint/2010/main" val="14331245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69637374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936396705"/>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726D89BF-F514-422A-9CA4-387F5F949ED3}" type="datetimeFigureOut">
              <a:rPr lang="fr-FR" smtClean="0"/>
              <a:t>23/11/2018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765667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jp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50" Type="http://schemas.openxmlformats.org/officeDocument/2006/relationships/slideLayout" Target="../slideLayouts/slideLayout68.xml"/><Relationship Id="rId55" Type="http://schemas.openxmlformats.org/officeDocument/2006/relationships/slideLayout" Target="../slideLayouts/slideLayout73.xml"/><Relationship Id="rId63" Type="http://schemas.openxmlformats.org/officeDocument/2006/relationships/image" Target="../media/image5.png"/><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41" Type="http://schemas.openxmlformats.org/officeDocument/2006/relationships/slideLayout" Target="../slideLayouts/slideLayout59.xml"/><Relationship Id="rId54" Type="http://schemas.openxmlformats.org/officeDocument/2006/relationships/slideLayout" Target="../slideLayouts/slideLayout72.xml"/><Relationship Id="rId62"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53" Type="http://schemas.openxmlformats.org/officeDocument/2006/relationships/slideLayout" Target="../slideLayouts/slideLayout71.xml"/><Relationship Id="rId58" Type="http://schemas.openxmlformats.org/officeDocument/2006/relationships/slideLayout" Target="../slideLayouts/slideLayout76.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49" Type="http://schemas.openxmlformats.org/officeDocument/2006/relationships/slideLayout" Target="../slideLayouts/slideLayout67.xml"/><Relationship Id="rId57" Type="http://schemas.openxmlformats.org/officeDocument/2006/relationships/slideLayout" Target="../slideLayouts/slideLayout75.xml"/><Relationship Id="rId61" Type="http://schemas.openxmlformats.org/officeDocument/2006/relationships/slideLayout" Target="../slideLayouts/slideLayout79.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4" Type="http://schemas.openxmlformats.org/officeDocument/2006/relationships/slideLayout" Target="../slideLayouts/slideLayout62.xml"/><Relationship Id="rId52" Type="http://schemas.openxmlformats.org/officeDocument/2006/relationships/slideLayout" Target="../slideLayouts/slideLayout70.xml"/><Relationship Id="rId60" Type="http://schemas.openxmlformats.org/officeDocument/2006/relationships/slideLayout" Target="../slideLayouts/slideLayout7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56" Type="http://schemas.openxmlformats.org/officeDocument/2006/relationships/slideLayout" Target="../slideLayouts/slideLayout74.xml"/><Relationship Id="rId64" Type="http://schemas.openxmlformats.org/officeDocument/2006/relationships/image" Target="../media/image6.png"/><Relationship Id="rId8" Type="http://schemas.openxmlformats.org/officeDocument/2006/relationships/slideLayout" Target="../slideLayouts/slideLayout26.xml"/><Relationship Id="rId51" Type="http://schemas.openxmlformats.org/officeDocument/2006/relationships/slideLayout" Target="../slideLayouts/slideLayout69.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46" Type="http://schemas.openxmlformats.org/officeDocument/2006/relationships/slideLayout" Target="../slideLayouts/slideLayout64.xml"/><Relationship Id="rId5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2">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762" r:id="rId16"/>
    <p:sldLayoutId id="2147483763" r:id="rId17"/>
    <p:sldLayoutId id="2147483764" r:id="rId18"/>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tiff"/><Relationship Id="rId9" Type="http://schemas.openxmlformats.org/officeDocument/2006/relationships/image" Target="../media/image25.jpeg"/></Relationships>
</file>

<file path=ppt/slides/_rels/slide10.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jpeg"/><Relationship Id="rId7" Type="http://schemas.openxmlformats.org/officeDocument/2006/relationships/image" Target="../media/image58.jpeg"/><Relationship Id="rId2" Type="http://schemas.openxmlformats.org/officeDocument/2006/relationships/image" Target="../media/image53.jpeg"/><Relationship Id="rId1" Type="http://schemas.openxmlformats.org/officeDocument/2006/relationships/slideLayout" Target="../slideLayouts/slideLayout5.xml"/><Relationship Id="rId6" Type="http://schemas.openxmlformats.org/officeDocument/2006/relationships/image" Target="../media/image57.jpeg"/><Relationship Id="rId11" Type="http://schemas.openxmlformats.org/officeDocument/2006/relationships/image" Target="../media/image62.jpeg"/><Relationship Id="rId5" Type="http://schemas.openxmlformats.org/officeDocument/2006/relationships/image" Target="../media/image56.jpeg"/><Relationship Id="rId10" Type="http://schemas.openxmlformats.org/officeDocument/2006/relationships/image" Target="../media/image61.jpeg"/><Relationship Id="rId4" Type="http://schemas.openxmlformats.org/officeDocument/2006/relationships/image" Target="../media/image55.png"/><Relationship Id="rId9" Type="http://schemas.openxmlformats.org/officeDocument/2006/relationships/image" Target="../media/image60.jpeg"/></Relationships>
</file>

<file path=ppt/slides/_rels/slide1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7.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6.jpeg"/><Relationship Id="rId17" Type="http://schemas.openxmlformats.org/officeDocument/2006/relationships/image" Target="../media/image62.jpeg"/><Relationship Id="rId2" Type="http://schemas.openxmlformats.org/officeDocument/2006/relationships/image" Target="../media/image61.jpeg"/><Relationship Id="rId16" Type="http://schemas.openxmlformats.org/officeDocument/2006/relationships/image" Target="../media/image60.jpeg"/><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55.png"/><Relationship Id="rId5" Type="http://schemas.openxmlformats.org/officeDocument/2006/relationships/diagramQuickStyle" Target="../diagrams/quickStyle1.xml"/><Relationship Id="rId15" Type="http://schemas.openxmlformats.org/officeDocument/2006/relationships/image" Target="../media/image59.jpeg"/><Relationship Id="rId10" Type="http://schemas.openxmlformats.org/officeDocument/2006/relationships/image" Target="../media/image54.jpeg"/><Relationship Id="rId4" Type="http://schemas.openxmlformats.org/officeDocument/2006/relationships/diagramLayout" Target="../diagrams/layout1.xml"/><Relationship Id="rId9" Type="http://schemas.openxmlformats.org/officeDocument/2006/relationships/image" Target="../media/image53.jpeg"/><Relationship Id="rId14" Type="http://schemas.openxmlformats.org/officeDocument/2006/relationships/image" Target="../media/image58.jpeg"/></Relationships>
</file>

<file path=ppt/slides/_rels/slide15.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57.jpeg"/><Relationship Id="rId18" Type="http://schemas.openxmlformats.org/officeDocument/2006/relationships/image" Target="../media/image65.jpeg"/><Relationship Id="rId3" Type="http://schemas.openxmlformats.org/officeDocument/2006/relationships/diagramLayout" Target="../diagrams/layout2.xml"/><Relationship Id="rId7" Type="http://schemas.openxmlformats.org/officeDocument/2006/relationships/image" Target="../media/image61.jpeg"/><Relationship Id="rId12" Type="http://schemas.openxmlformats.org/officeDocument/2006/relationships/image" Target="../media/image56.jpeg"/><Relationship Id="rId17" Type="http://schemas.openxmlformats.org/officeDocument/2006/relationships/image" Target="../media/image62.jpeg"/><Relationship Id="rId2" Type="http://schemas.openxmlformats.org/officeDocument/2006/relationships/diagramData" Target="../diagrams/data2.xml"/><Relationship Id="rId16" Type="http://schemas.openxmlformats.org/officeDocument/2006/relationships/image" Target="../media/image60.jpeg"/><Relationship Id="rId1" Type="http://schemas.openxmlformats.org/officeDocument/2006/relationships/slideLayout" Target="../slideLayouts/slideLayout5.xml"/><Relationship Id="rId6" Type="http://schemas.microsoft.com/office/2007/relationships/diagramDrawing" Target="../diagrams/drawing2.xml"/><Relationship Id="rId11" Type="http://schemas.openxmlformats.org/officeDocument/2006/relationships/image" Target="../media/image55.png"/><Relationship Id="rId5" Type="http://schemas.openxmlformats.org/officeDocument/2006/relationships/diagramColors" Target="../diagrams/colors2.xml"/><Relationship Id="rId15" Type="http://schemas.openxmlformats.org/officeDocument/2006/relationships/image" Target="../media/image59.jpeg"/><Relationship Id="rId10" Type="http://schemas.openxmlformats.org/officeDocument/2006/relationships/image" Target="../media/image54.jpeg"/><Relationship Id="rId4" Type="http://schemas.openxmlformats.org/officeDocument/2006/relationships/diagramQuickStyle" Target="../diagrams/quickStyle2.xml"/><Relationship Id="rId9" Type="http://schemas.openxmlformats.org/officeDocument/2006/relationships/image" Target="../media/image53.jpeg"/><Relationship Id="rId14" Type="http://schemas.openxmlformats.org/officeDocument/2006/relationships/image" Target="../media/image58.jpeg"/></Relationships>
</file>

<file path=ppt/slides/_rels/slide16.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69.jpeg"/><Relationship Id="rId4"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g"/><Relationship Id="rId1" Type="http://schemas.openxmlformats.org/officeDocument/2006/relationships/slideLayout" Target="../slideLayouts/slideLayout9.xml"/><Relationship Id="rId5" Type="http://schemas.openxmlformats.org/officeDocument/2006/relationships/image" Target="../media/image31.jpeg"/><Relationship Id="rId4" Type="http://schemas.openxmlformats.org/officeDocument/2006/relationships/image" Target="../media/image30.png"/></Relationships>
</file>

<file path=ppt/slides/_rels/slide2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5.png"/><Relationship Id="rId1" Type="http://schemas.openxmlformats.org/officeDocument/2006/relationships/slideLayout" Target="../slideLayouts/slideLayout5.xml"/><Relationship Id="rId5" Type="http://schemas.openxmlformats.org/officeDocument/2006/relationships/image" Target="../media/image73.jpeg"/><Relationship Id="rId4" Type="http://schemas.openxmlformats.org/officeDocument/2006/relationships/image" Target="../media/image7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5.xml"/><Relationship Id="rId4" Type="http://schemas.openxmlformats.org/officeDocument/2006/relationships/image" Target="../media/image83.jpe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86.png"/><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81.png"/><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81.png"/><Relationship Id="rId4" Type="http://schemas.openxmlformats.org/officeDocument/2006/relationships/image" Target="../media/image82.png"/></Relationships>
</file>

<file path=ppt/slides/_rels/slide3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90.png"/><Relationship Id="rId11" Type="http://schemas.openxmlformats.org/officeDocument/2006/relationships/image" Target="../media/image93.png"/><Relationship Id="rId5" Type="http://schemas.openxmlformats.org/officeDocument/2006/relationships/image" Target="../media/image82.png"/><Relationship Id="rId10" Type="http://schemas.openxmlformats.org/officeDocument/2006/relationships/image" Target="../media/image92.png"/><Relationship Id="rId4" Type="http://schemas.openxmlformats.org/officeDocument/2006/relationships/image" Target="../media/image89.png"/><Relationship Id="rId9" Type="http://schemas.openxmlformats.org/officeDocument/2006/relationships/image" Target="../media/image37.png"/></Relationships>
</file>

<file path=ppt/slides/_rels/slide35.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4.xml"/><Relationship Id="rId1" Type="http://schemas.openxmlformats.org/officeDocument/2006/relationships/slideLayout" Target="../slideLayouts/slideLayout5.xml"/><Relationship Id="rId4" Type="http://schemas.openxmlformats.org/officeDocument/2006/relationships/image" Target="../media/image104.png"/></Relationships>
</file>

<file path=ppt/slides/_rels/slide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5.xml"/><Relationship Id="rId1" Type="http://schemas.openxmlformats.org/officeDocument/2006/relationships/slideLayout" Target="../slideLayouts/slideLayout18.xml"/><Relationship Id="rId4" Type="http://schemas.openxmlformats.org/officeDocument/2006/relationships/image" Target="../media/image10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09.jpeg"/><Relationship Id="rId7" Type="http://schemas.openxmlformats.org/officeDocument/2006/relationships/image" Target="../media/image113.jpe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112.jpeg"/><Relationship Id="rId5" Type="http://schemas.openxmlformats.org/officeDocument/2006/relationships/image" Target="../media/image111.jpeg"/><Relationship Id="rId4" Type="http://schemas.openxmlformats.org/officeDocument/2006/relationships/image" Target="../media/image110.jpeg"/></Relationships>
</file>

<file path=ppt/slides/_rels/slide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8" Type="http://schemas.openxmlformats.org/officeDocument/2006/relationships/image" Target="../media/image119.png"/><Relationship Id="rId13" Type="http://schemas.openxmlformats.org/officeDocument/2006/relationships/image" Target="../media/image123.jpeg"/><Relationship Id="rId3" Type="http://schemas.openxmlformats.org/officeDocument/2006/relationships/image" Target="../media/image114.png"/><Relationship Id="rId7" Type="http://schemas.openxmlformats.org/officeDocument/2006/relationships/image" Target="../media/image118.png"/><Relationship Id="rId12" Type="http://schemas.openxmlformats.org/officeDocument/2006/relationships/image" Target="../media/image122.png"/><Relationship Id="rId2" Type="http://schemas.openxmlformats.org/officeDocument/2006/relationships/notesSlide" Target="../notesSlides/notesSlide19.xml"/><Relationship Id="rId1" Type="http://schemas.openxmlformats.org/officeDocument/2006/relationships/slideLayout" Target="../slideLayouts/slideLayout18.xml"/><Relationship Id="rId6" Type="http://schemas.openxmlformats.org/officeDocument/2006/relationships/image" Target="../media/image117.png"/><Relationship Id="rId11" Type="http://schemas.openxmlformats.org/officeDocument/2006/relationships/image" Target="../media/image37.png"/><Relationship Id="rId5" Type="http://schemas.openxmlformats.org/officeDocument/2006/relationships/image" Target="../media/image116.png"/><Relationship Id="rId10" Type="http://schemas.openxmlformats.org/officeDocument/2006/relationships/image" Target="../media/image121.jpeg"/><Relationship Id="rId4" Type="http://schemas.openxmlformats.org/officeDocument/2006/relationships/image" Target="../media/image115.png"/><Relationship Id="rId9" Type="http://schemas.openxmlformats.org/officeDocument/2006/relationships/image" Target="../media/image120.jpeg"/><Relationship Id="rId14" Type="http://schemas.openxmlformats.org/officeDocument/2006/relationships/image" Target="../media/image90.png"/></Relationships>
</file>

<file path=ppt/slides/_rels/slide51.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5.xml"/><Relationship Id="rId6" Type="http://schemas.openxmlformats.org/officeDocument/2006/relationships/image" Target="../media/image41.png"/><Relationship Id="rId5" Type="http://schemas.openxmlformats.org/officeDocument/2006/relationships/image" Target="../media/image128.png"/><Relationship Id="rId4" Type="http://schemas.openxmlformats.org/officeDocument/2006/relationships/image" Target="../media/image127.jpeg"/></Relationships>
</file>

<file path=ppt/slides/_rels/slide53.xml.rels><?xml version="1.0" encoding="UTF-8" standalone="yes"?>
<Relationships xmlns="http://schemas.openxmlformats.org/package/2006/relationships"><Relationship Id="rId2" Type="http://schemas.openxmlformats.org/officeDocument/2006/relationships/image" Target="../media/image129.jpe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40.png"/><Relationship Id="rId18" Type="http://schemas.openxmlformats.org/officeDocument/2006/relationships/image" Target="../media/image144.png"/><Relationship Id="rId3" Type="http://schemas.openxmlformats.org/officeDocument/2006/relationships/image" Target="../media/image132.jpeg"/><Relationship Id="rId7" Type="http://schemas.openxmlformats.org/officeDocument/2006/relationships/image" Target="../media/image135.jpeg"/><Relationship Id="rId12" Type="http://schemas.openxmlformats.org/officeDocument/2006/relationships/image" Target="../media/image139.png"/><Relationship Id="rId17" Type="http://schemas.openxmlformats.org/officeDocument/2006/relationships/image" Target="../media/image143.png"/><Relationship Id="rId2" Type="http://schemas.openxmlformats.org/officeDocument/2006/relationships/image" Target="../media/image131.png"/><Relationship Id="rId16" Type="http://schemas.openxmlformats.org/officeDocument/2006/relationships/image" Target="../media/image142.png"/><Relationship Id="rId20" Type="http://schemas.openxmlformats.org/officeDocument/2006/relationships/image" Target="../media/image146.png"/><Relationship Id="rId1" Type="http://schemas.openxmlformats.org/officeDocument/2006/relationships/slideLayout" Target="../slideLayouts/slideLayout5.xml"/><Relationship Id="rId6" Type="http://schemas.openxmlformats.org/officeDocument/2006/relationships/image" Target="../media/image88.png"/><Relationship Id="rId11" Type="http://schemas.openxmlformats.org/officeDocument/2006/relationships/image" Target="../media/image138.png"/><Relationship Id="rId5" Type="http://schemas.openxmlformats.org/officeDocument/2006/relationships/image" Target="../media/image134.png"/><Relationship Id="rId15" Type="http://schemas.openxmlformats.org/officeDocument/2006/relationships/image" Target="../media/image90.png"/><Relationship Id="rId10" Type="http://schemas.openxmlformats.org/officeDocument/2006/relationships/image" Target="../media/image137.png"/><Relationship Id="rId19" Type="http://schemas.openxmlformats.org/officeDocument/2006/relationships/image" Target="../media/image145.png"/><Relationship Id="rId4" Type="http://schemas.openxmlformats.org/officeDocument/2006/relationships/image" Target="../media/image133.png"/><Relationship Id="rId9" Type="http://schemas.openxmlformats.org/officeDocument/2006/relationships/image" Target="../media/image136.png"/><Relationship Id="rId14" Type="http://schemas.openxmlformats.org/officeDocument/2006/relationships/image" Target="../media/image141.jpeg"/></Relationships>
</file>

<file path=ppt/slides/_rels/slide5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57.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6.png"/><Relationship Id="rId17" Type="http://schemas.openxmlformats.org/officeDocument/2006/relationships/image" Target="../media/image160.jpeg"/><Relationship Id="rId2" Type="http://schemas.openxmlformats.org/officeDocument/2006/relationships/image" Target="../media/image147.png"/><Relationship Id="rId16"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151.png"/><Relationship Id="rId11" Type="http://schemas.openxmlformats.org/officeDocument/2006/relationships/image" Target="../media/image155.png"/><Relationship Id="rId5" Type="http://schemas.openxmlformats.org/officeDocument/2006/relationships/image" Target="../media/image150.jpeg"/><Relationship Id="rId15" Type="http://schemas.openxmlformats.org/officeDocument/2006/relationships/image" Target="../media/image159.png"/><Relationship Id="rId10" Type="http://schemas.openxmlformats.org/officeDocument/2006/relationships/image" Target="../media/image154.jpeg"/><Relationship Id="rId4" Type="http://schemas.openxmlformats.org/officeDocument/2006/relationships/image" Target="../media/image149.png"/><Relationship Id="rId9" Type="http://schemas.openxmlformats.org/officeDocument/2006/relationships/image" Target="../media/image153.png"/><Relationship Id="rId14" Type="http://schemas.openxmlformats.org/officeDocument/2006/relationships/image" Target="../media/image158.png"/></Relationships>
</file>

<file path=ppt/slides/_rels/slide5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5.xml"/><Relationship Id="rId4" Type="http://schemas.openxmlformats.org/officeDocument/2006/relationships/image" Target="../media/image165.png"/></Relationships>
</file>

<file path=ppt/slides/_rels/slide61.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57.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6.png"/><Relationship Id="rId17" Type="http://schemas.openxmlformats.org/officeDocument/2006/relationships/image" Target="../media/image146.png"/><Relationship Id="rId2" Type="http://schemas.openxmlformats.org/officeDocument/2006/relationships/image" Target="../media/image147.png"/><Relationship Id="rId16"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151.png"/><Relationship Id="rId11" Type="http://schemas.openxmlformats.org/officeDocument/2006/relationships/image" Target="../media/image155.png"/><Relationship Id="rId5" Type="http://schemas.openxmlformats.org/officeDocument/2006/relationships/image" Target="../media/image150.jpeg"/><Relationship Id="rId15" Type="http://schemas.openxmlformats.org/officeDocument/2006/relationships/image" Target="../media/image159.png"/><Relationship Id="rId10" Type="http://schemas.openxmlformats.org/officeDocument/2006/relationships/image" Target="../media/image154.jpeg"/><Relationship Id="rId4" Type="http://schemas.openxmlformats.org/officeDocument/2006/relationships/image" Target="../media/image149.png"/><Relationship Id="rId9" Type="http://schemas.openxmlformats.org/officeDocument/2006/relationships/image" Target="../media/image153.png"/><Relationship Id="rId14" Type="http://schemas.openxmlformats.org/officeDocument/2006/relationships/image" Target="../media/image158.png"/></Relationships>
</file>

<file path=ppt/slides/_rels/slide6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5.xml"/><Relationship Id="rId6" Type="http://schemas.openxmlformats.org/officeDocument/2006/relationships/image" Target="../media/image175.png"/><Relationship Id="rId5" Type="http://schemas.openxmlformats.org/officeDocument/2006/relationships/slide" Target="slide66.xml"/><Relationship Id="rId4" Type="http://schemas.openxmlformats.org/officeDocument/2006/relationships/image" Target="../media/image174.png"/></Relationships>
</file>

<file path=ppt/slides/_rels/slide6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image" Target="../media/image45.png"/><Relationship Id="rId18" Type="http://schemas.openxmlformats.org/officeDocument/2006/relationships/image" Target="../media/image49.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jpeg"/><Relationship Id="rId17" Type="http://schemas.microsoft.com/office/2007/relationships/hdphoto" Target="../media/hdphoto1.wdp"/><Relationship Id="rId2" Type="http://schemas.openxmlformats.org/officeDocument/2006/relationships/notesSlide" Target="../notesSlides/notesSlide2.xml"/><Relationship Id="rId16" Type="http://schemas.openxmlformats.org/officeDocument/2006/relationships/image" Target="../media/image48.png"/><Relationship Id="rId1" Type="http://schemas.openxmlformats.org/officeDocument/2006/relationships/slideLayout" Target="../slideLayouts/slideLayout17.xml"/><Relationship Id="rId6" Type="http://schemas.openxmlformats.org/officeDocument/2006/relationships/image" Target="../media/image38.pn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jpeg"/><Relationship Id="rId10" Type="http://schemas.openxmlformats.org/officeDocument/2006/relationships/image" Target="../media/image42.png"/><Relationship Id="rId19" Type="http://schemas.openxmlformats.org/officeDocument/2006/relationships/image" Target="../media/image50.jpeg"/><Relationship Id="rId4" Type="http://schemas.openxmlformats.org/officeDocument/2006/relationships/image" Target="../media/image36.png"/><Relationship Id="rId9" Type="http://schemas.openxmlformats.org/officeDocument/2006/relationships/image" Target="../media/image41.png"/><Relationship Id="rId14" Type="http://schemas.openxmlformats.org/officeDocument/2006/relationships/image" Target="../media/image46.png"/></Relationships>
</file>

<file path=ppt/slides/_rels/slide7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177.png"/><Relationship Id="rId7" Type="http://schemas.openxmlformats.org/officeDocument/2006/relationships/image" Target="../media/image40.png"/><Relationship Id="rId12" Type="http://schemas.openxmlformats.org/officeDocument/2006/relationships/image" Target="../media/image180.png"/><Relationship Id="rId2" Type="http://schemas.openxmlformats.org/officeDocument/2006/relationships/hyperlink" Target="https://mlab.com/databases/world" TargetMode="External"/><Relationship Id="rId1" Type="http://schemas.openxmlformats.org/officeDocument/2006/relationships/slideLayout" Target="../slideLayouts/slideLayout5.xml"/><Relationship Id="rId6" Type="http://schemas.openxmlformats.org/officeDocument/2006/relationships/image" Target="../media/image39.png"/><Relationship Id="rId11" Type="http://schemas.openxmlformats.org/officeDocument/2006/relationships/image" Target="../media/image179.png"/><Relationship Id="rId5" Type="http://schemas.openxmlformats.org/officeDocument/2006/relationships/hyperlink" Target="https://jeeconf2018customerms-a516817.apaas.us2.oraclecloud.com/customer" TargetMode="External"/><Relationship Id="rId10" Type="http://schemas.openxmlformats.org/officeDocument/2006/relationships/hyperlink" Target="https://orderms-a516817.apaas.us2.oraclecloud.com/order-api/orders" TargetMode="External"/><Relationship Id="rId4" Type="http://schemas.openxmlformats.org/officeDocument/2006/relationships/image" Target="../media/image178.jpeg"/><Relationship Id="rId9" Type="http://schemas.openxmlformats.org/officeDocument/2006/relationships/image" Target="../media/image3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8" Type="http://schemas.openxmlformats.org/officeDocument/2006/relationships/image" Target="../media/image187.jpeg"/><Relationship Id="rId13" Type="http://schemas.openxmlformats.org/officeDocument/2006/relationships/image" Target="../media/image192.jpeg"/><Relationship Id="rId3" Type="http://schemas.openxmlformats.org/officeDocument/2006/relationships/image" Target="../media/image182.jpeg"/><Relationship Id="rId7" Type="http://schemas.openxmlformats.org/officeDocument/2006/relationships/image" Target="../media/image186.jpeg"/><Relationship Id="rId12" Type="http://schemas.openxmlformats.org/officeDocument/2006/relationships/image" Target="../media/image191.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185.jpeg"/><Relationship Id="rId11" Type="http://schemas.openxmlformats.org/officeDocument/2006/relationships/image" Target="../media/image190.png"/><Relationship Id="rId5" Type="http://schemas.openxmlformats.org/officeDocument/2006/relationships/image" Target="../media/image184.jpeg"/><Relationship Id="rId10" Type="http://schemas.openxmlformats.org/officeDocument/2006/relationships/image" Target="../media/image189.jpeg"/><Relationship Id="rId4" Type="http://schemas.openxmlformats.org/officeDocument/2006/relationships/image" Target="../media/image183.jpeg"/><Relationship Id="rId9" Type="http://schemas.openxmlformats.org/officeDocument/2006/relationships/image" Target="../media/image188.jpeg"/><Relationship Id="rId14" Type="http://schemas.openxmlformats.org/officeDocument/2006/relationships/image" Target="../media/image193.jpeg"/></Relationships>
</file>

<file path=ppt/slides/_rels/slide74.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41.png"/><Relationship Id="rId18" Type="http://schemas.openxmlformats.org/officeDocument/2006/relationships/image" Target="../media/image119.png"/><Relationship Id="rId3" Type="http://schemas.openxmlformats.org/officeDocument/2006/relationships/image" Target="../media/image114.png"/><Relationship Id="rId21" Type="http://schemas.openxmlformats.org/officeDocument/2006/relationships/image" Target="../media/image122.png"/><Relationship Id="rId7" Type="http://schemas.microsoft.com/office/2007/relationships/hdphoto" Target="../media/hdphoto4.wdp"/><Relationship Id="rId12" Type="http://schemas.openxmlformats.org/officeDocument/2006/relationships/image" Target="../media/image127.jpeg"/><Relationship Id="rId17" Type="http://schemas.openxmlformats.org/officeDocument/2006/relationships/image" Target="../media/image118.png"/><Relationship Id="rId25" Type="http://schemas.openxmlformats.org/officeDocument/2006/relationships/image" Target="../media/image197.png"/><Relationship Id="rId2" Type="http://schemas.openxmlformats.org/officeDocument/2006/relationships/notesSlide" Target="../notesSlides/notesSlide23.xml"/><Relationship Id="rId16" Type="http://schemas.openxmlformats.org/officeDocument/2006/relationships/image" Target="../media/image117.png"/><Relationship Id="rId20" Type="http://schemas.openxmlformats.org/officeDocument/2006/relationships/image" Target="../media/image37.png"/><Relationship Id="rId1" Type="http://schemas.openxmlformats.org/officeDocument/2006/relationships/slideLayout" Target="../slideLayouts/slideLayout5.xml"/><Relationship Id="rId6" Type="http://schemas.openxmlformats.org/officeDocument/2006/relationships/image" Target="../media/image195.png"/><Relationship Id="rId11" Type="http://schemas.openxmlformats.org/officeDocument/2006/relationships/image" Target="../media/image156.png"/><Relationship Id="rId24" Type="http://schemas.openxmlformats.org/officeDocument/2006/relationships/image" Target="../media/image196.jpeg"/><Relationship Id="rId5" Type="http://schemas.openxmlformats.org/officeDocument/2006/relationships/image" Target="../media/image40.png"/><Relationship Id="rId15" Type="http://schemas.openxmlformats.org/officeDocument/2006/relationships/image" Target="../media/image116.png"/><Relationship Id="rId23" Type="http://schemas.openxmlformats.org/officeDocument/2006/relationships/image" Target="../media/image126.png"/><Relationship Id="rId10" Type="http://schemas.openxmlformats.org/officeDocument/2006/relationships/image" Target="../media/image153.png"/><Relationship Id="rId19" Type="http://schemas.openxmlformats.org/officeDocument/2006/relationships/image" Target="../media/image120.jpeg"/><Relationship Id="rId4" Type="http://schemas.openxmlformats.org/officeDocument/2006/relationships/image" Target="../media/image180.png"/><Relationship Id="rId9" Type="http://schemas.microsoft.com/office/2007/relationships/hdphoto" Target="../media/hdphoto2.wdp"/><Relationship Id="rId14" Type="http://schemas.openxmlformats.org/officeDocument/2006/relationships/image" Target="../media/image115.png"/><Relationship Id="rId22" Type="http://schemas.openxmlformats.org/officeDocument/2006/relationships/image" Target="../media/image123.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5.xml"/><Relationship Id="rId6" Type="http://schemas.openxmlformats.org/officeDocument/2006/relationships/image" Target="../media/image201.jpeg"/><Relationship Id="rId5" Type="http://schemas.openxmlformats.org/officeDocument/2006/relationships/image" Target="../media/image200.jpeg"/><Relationship Id="rId4" Type="http://schemas.openxmlformats.org/officeDocument/2006/relationships/image" Target="../media/image19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02.png"/><Relationship Id="rId7" Type="http://schemas.openxmlformats.org/officeDocument/2006/relationships/hyperlink" Target="mailto:info@amis.nl"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5" Type="http://schemas.openxmlformats.org/officeDocument/2006/relationships/hyperlink" Target="mailto:lucas.jellema@amis.nl" TargetMode="External"/><Relationship Id="rId10" Type="http://schemas.openxmlformats.org/officeDocument/2006/relationships/image" Target="../media/image205.png"/><Relationship Id="rId4" Type="http://schemas.openxmlformats.org/officeDocument/2006/relationships/hyperlink" Target="http://technology.amis.nl/" TargetMode="External"/><Relationship Id="rId9" Type="http://schemas.openxmlformats.org/officeDocument/2006/relationships/image" Target="../media/image204.png"/></Relationships>
</file>

<file path=ppt/slides/_rels/slide8.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6.png"/><Relationship Id="rId18" Type="http://schemas.openxmlformats.org/officeDocument/2006/relationships/image" Target="../media/image50.jpe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png"/><Relationship Id="rId17" Type="http://schemas.openxmlformats.org/officeDocument/2006/relationships/image" Target="../media/image49.png"/><Relationship Id="rId2" Type="http://schemas.openxmlformats.org/officeDocument/2006/relationships/image" Target="../media/image35.png"/><Relationship Id="rId16" Type="http://schemas.microsoft.com/office/2007/relationships/hdphoto" Target="../media/hdphoto1.wdp"/><Relationship Id="rId1" Type="http://schemas.openxmlformats.org/officeDocument/2006/relationships/slideLayout" Target="../slideLayouts/slideLayout17.xml"/><Relationship Id="rId6" Type="http://schemas.openxmlformats.org/officeDocument/2006/relationships/image" Target="../media/image39.png"/><Relationship Id="rId11" Type="http://schemas.openxmlformats.org/officeDocument/2006/relationships/image" Target="../media/image44.jpeg"/><Relationship Id="rId5" Type="http://schemas.openxmlformats.org/officeDocument/2006/relationships/image" Target="../media/image38.png"/><Relationship Id="rId15" Type="http://schemas.openxmlformats.org/officeDocument/2006/relationships/image" Target="../media/image4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 Id="rId14" Type="http://schemas.openxmlformats.org/officeDocument/2006/relationships/image" Target="../media/image47.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a:t>50 Shades of Data </a:t>
            </a:r>
            <a:br>
              <a:rPr lang="en-US" dirty="0"/>
            </a:br>
            <a:br>
              <a:rPr lang="en-US" dirty="0"/>
            </a:br>
            <a:r>
              <a:rPr lang="en-US" sz="2400" b="0" dirty="0"/>
              <a:t>how, when and why Big, Fast, Relational, NoSQL, Elastic, Event, CQRS</a:t>
            </a:r>
            <a:endParaRPr lang="nl-NL" sz="2400" b="0" dirty="0"/>
          </a:p>
        </p:txBody>
      </p:sp>
      <p:sp>
        <p:nvSpPr>
          <p:cNvPr id="8" name="Text Placeholder 7"/>
          <p:cNvSpPr>
            <a:spLocks noGrp="1"/>
          </p:cNvSpPr>
          <p:nvPr>
            <p:ph type="body" idx="14"/>
          </p:nvPr>
        </p:nvSpPr>
        <p:spPr>
          <a:xfrm>
            <a:off x="719998" y="880618"/>
            <a:ext cx="4464000" cy="1512000"/>
          </a:xfrm>
        </p:spPr>
        <p:txBody>
          <a:bodyPr/>
          <a:lstStyle/>
          <a:p>
            <a:r>
              <a:rPr lang="en-US" sz="2800" dirty="0"/>
              <a:t>On the many types of data, data stores and data usages</a:t>
            </a:r>
            <a:endParaRPr lang="nl-NL" sz="28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a:t>50 Shades of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grpSp>
        <p:nvGrpSpPr>
          <p:cNvPr id="10" name="Group 9"/>
          <p:cNvGrpSpPr/>
          <p:nvPr/>
        </p:nvGrpSpPr>
        <p:grpSpPr>
          <a:xfrm>
            <a:off x="2263516" y="3341067"/>
            <a:ext cx="806932" cy="787799"/>
            <a:chOff x="3757567" y="523217"/>
            <a:chExt cx="934425" cy="823925"/>
          </a:xfrm>
        </p:grpSpPr>
        <p:grpSp>
          <p:nvGrpSpPr>
            <p:cNvPr id="11" name="Group 10"/>
            <p:cNvGrpSpPr/>
            <p:nvPr/>
          </p:nvGrpSpPr>
          <p:grpSpPr>
            <a:xfrm>
              <a:off x="3757567" y="524858"/>
              <a:ext cx="934425" cy="822284"/>
              <a:chOff x="5765267" y="3162945"/>
              <a:chExt cx="1531380" cy="1226820"/>
            </a:xfrm>
          </p:grpSpPr>
          <p:sp>
            <p:nvSpPr>
              <p:cNvPr id="13" name="Cube 12"/>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p>
            </p:txBody>
          </p:sp>
          <p:grpSp>
            <p:nvGrpSpPr>
              <p:cNvPr id="14" name="Group 102"/>
              <p:cNvGrpSpPr>
                <a:grpSpLocks noChangeAspect="1"/>
              </p:cNvGrpSpPr>
              <p:nvPr/>
            </p:nvGrpSpPr>
            <p:grpSpPr bwMode="auto">
              <a:xfrm>
                <a:off x="6001708" y="3624581"/>
                <a:ext cx="172346" cy="352849"/>
                <a:chOff x="4686300" y="1439863"/>
                <a:chExt cx="1577975" cy="2936875"/>
              </a:xfrm>
            </p:grpSpPr>
            <p:sp>
              <p:nvSpPr>
                <p:cNvPr id="18"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19"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0"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1"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2"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3"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4"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5"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6"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7"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8"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9"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30"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31"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grpSp>
          <p:sp>
            <p:nvSpPr>
              <p:cNvPr id="15" name="Rounded Rectangle 14"/>
              <p:cNvSpPr/>
              <p:nvPr/>
            </p:nvSpPr>
            <p:spPr>
              <a:xfrm>
                <a:off x="6188492" y="3567481"/>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1050"/>
              </a:p>
            </p:txBody>
          </p:sp>
          <p:pic>
            <p:nvPicPr>
              <p:cNvPr id="1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73" y="3962163"/>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62222" y="3500840"/>
                <a:ext cx="473401" cy="459193"/>
              </a:xfrm>
              <a:prstGeom prst="rect">
                <a:avLst/>
              </a:prstGeom>
              <a:noFill/>
            </p:spPr>
            <p:txBody>
              <a:bodyPr wrap="none" rtlCol="0">
                <a:spAutoFit/>
              </a:bodyPr>
              <a:lstStyle/>
              <a:p>
                <a:r>
                  <a:rPr lang="nl-NL" sz="1400" dirty="0"/>
                  <a:t>µ</a:t>
                </a:r>
              </a:p>
            </p:txBody>
          </p:sp>
        </p:grpSp>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3889417" y="523217"/>
              <a:ext cx="354048" cy="205192"/>
            </a:xfrm>
            <a:prstGeom prst="rect">
              <a:avLst/>
            </a:prstGeom>
          </p:spPr>
        </p:pic>
      </p:grpSp>
      <p:sp>
        <p:nvSpPr>
          <p:cNvPr id="2" name="Cloud 1"/>
          <p:cNvSpPr/>
          <p:nvPr/>
        </p:nvSpPr>
        <p:spPr>
          <a:xfrm>
            <a:off x="3566874" y="3140463"/>
            <a:ext cx="856655" cy="428122"/>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32" name="Cloud 31"/>
          <p:cNvSpPr/>
          <p:nvPr/>
        </p:nvSpPr>
        <p:spPr>
          <a:xfrm>
            <a:off x="99294" y="2023288"/>
            <a:ext cx="1261208" cy="568712"/>
          </a:xfrm>
          <a:prstGeom prst="cloud">
            <a:avLst/>
          </a:prstGeom>
          <a:solidFill>
            <a:schemeClr val="tx2">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grpSp>
        <p:nvGrpSpPr>
          <p:cNvPr id="3" name="Group 2"/>
          <p:cNvGrpSpPr/>
          <p:nvPr/>
        </p:nvGrpSpPr>
        <p:grpSpPr>
          <a:xfrm>
            <a:off x="2153822" y="2131683"/>
            <a:ext cx="421620" cy="399091"/>
            <a:chOff x="2473097" y="3367847"/>
            <a:chExt cx="421620" cy="399091"/>
          </a:xfrm>
        </p:grpSpPr>
        <p:sp>
          <p:nvSpPr>
            <p:cNvPr id="55" name="Cube 54"/>
            <p:cNvSpPr/>
            <p:nvPr/>
          </p:nvSpPr>
          <p:spPr>
            <a:xfrm>
              <a:off x="2506545" y="3367847"/>
              <a:ext cx="388172" cy="3621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56" name="Rounded Rectangle 55"/>
            <p:cNvSpPr/>
            <p:nvPr/>
          </p:nvSpPr>
          <p:spPr>
            <a:xfrm>
              <a:off x="2613823" y="3487264"/>
              <a:ext cx="186710" cy="947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sz="600"/>
            </a:p>
          </p:txBody>
        </p:sp>
        <p:sp>
          <p:nvSpPr>
            <p:cNvPr id="57" name="TextBox 56"/>
            <p:cNvSpPr txBox="1"/>
            <p:nvPr/>
          </p:nvSpPr>
          <p:spPr>
            <a:xfrm>
              <a:off x="2657861" y="3467592"/>
              <a:ext cx="213520" cy="153888"/>
            </a:xfrm>
            <a:prstGeom prst="rect">
              <a:avLst/>
            </a:prstGeom>
            <a:noFill/>
          </p:spPr>
          <p:txBody>
            <a:bodyPr wrap="none" rtlCol="0">
              <a:spAutoFit/>
            </a:bodyPr>
            <a:lstStyle/>
            <a:p>
              <a:r>
                <a:rPr lang="nl-NL" sz="400" dirty="0"/>
                <a:t>µ</a:t>
              </a:r>
            </a:p>
          </p:txBody>
        </p:sp>
        <p:pic>
          <p:nvPicPr>
            <p:cNvPr id="58" name="Picture 57"/>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2638624" y="3373246"/>
              <a:ext cx="168680" cy="99818"/>
            </a:xfrm>
            <a:prstGeom prst="rect">
              <a:avLst/>
            </a:prstGeom>
          </p:spPr>
        </p:pic>
        <p:pic>
          <p:nvPicPr>
            <p:cNvPr id="59" name="Picture 2" descr="Image result for fedora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3097" y="3532857"/>
              <a:ext cx="234081" cy="23408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p:cNvPicPr>
              <a:picLocks noChangeAspect="1"/>
            </p:cNvPicPr>
            <p:nvPr/>
          </p:nvPicPr>
          <p:blipFill>
            <a:blip r:embed="rId6">
              <a:clrChange>
                <a:clrFrom>
                  <a:srgbClr val="FFFFFF"/>
                </a:clrFrom>
                <a:clrTo>
                  <a:srgbClr val="FFFFFF">
                    <a:alpha val="0"/>
                  </a:srgbClr>
                </a:clrTo>
              </a:clrChange>
            </a:blip>
            <a:stretch>
              <a:fillRect/>
            </a:stretch>
          </p:blipFill>
          <p:spPr>
            <a:xfrm>
              <a:off x="2484394" y="3447408"/>
              <a:ext cx="169345" cy="159831"/>
            </a:xfrm>
            <a:prstGeom prst="rect">
              <a:avLst/>
            </a:prstGeom>
          </p:spPr>
        </p:pic>
      </p:grpSp>
      <p:pic>
        <p:nvPicPr>
          <p:cNvPr id="62" name="Picture 2" descr="Afbeeldingsresultaat voor internet of things"/>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298" y="3410108"/>
            <a:ext cx="847496" cy="748168"/>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095"/>
          <p:cNvPicPr>
            <a:picLocks noChangeAspect="1"/>
          </p:cNvPicPr>
          <p:nvPr/>
        </p:nvPicPr>
        <p:blipFill>
          <a:blip r:embed="rId8">
            <a:clrChange>
              <a:clrFrom>
                <a:srgbClr val="FFFFFF"/>
              </a:clrFrom>
              <a:clrTo>
                <a:srgbClr val="FFFFFF">
                  <a:alpha val="0"/>
                </a:srgbClr>
              </a:clrTo>
            </a:clrChange>
          </a:blip>
          <a:stretch>
            <a:fillRect/>
          </a:stretch>
        </p:blipFill>
        <p:spPr>
          <a:xfrm>
            <a:off x="3621128" y="1956949"/>
            <a:ext cx="1742869" cy="1073771"/>
          </a:xfrm>
          <a:prstGeom prst="rect">
            <a:avLst/>
          </a:prstGeom>
        </p:spPr>
      </p:pic>
      <p:cxnSp>
        <p:nvCxnSpPr>
          <p:cNvPr id="4099" name="Straight Connector 4098"/>
          <p:cNvCxnSpPr/>
          <p:nvPr/>
        </p:nvCxnSpPr>
        <p:spPr>
          <a:xfrm>
            <a:off x="962526" y="2592000"/>
            <a:ext cx="397976" cy="274953"/>
          </a:xfrm>
          <a:prstGeom prst="line">
            <a:avLst/>
          </a:prstGeom>
          <a:ln/>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a:off x="2031450" y="3279515"/>
            <a:ext cx="239412" cy="168631"/>
          </a:xfrm>
          <a:prstGeom prst="line">
            <a:avLst/>
          </a:prstGeom>
          <a:ln/>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V="1">
            <a:off x="1981206" y="2561701"/>
            <a:ext cx="242528" cy="193419"/>
          </a:xfrm>
          <a:prstGeom prst="line">
            <a:avLst/>
          </a:prstGeom>
          <a:ln/>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1041052" y="3127499"/>
            <a:ext cx="385726" cy="416862"/>
          </a:xfrm>
          <a:prstGeom prst="line">
            <a:avLst/>
          </a:prstGeom>
          <a:ln/>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2031450" y="2546550"/>
            <a:ext cx="1852016" cy="258728"/>
          </a:xfrm>
          <a:prstGeom prst="line">
            <a:avLst/>
          </a:prstGeom>
          <a:ln/>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a:off x="2031450" y="3179065"/>
            <a:ext cx="1518067" cy="119140"/>
          </a:xfrm>
          <a:prstGeom prst="line">
            <a:avLst/>
          </a:prstGeom>
          <a:ln/>
        </p:spPr>
        <p:style>
          <a:lnRef idx="3">
            <a:schemeClr val="dk1"/>
          </a:lnRef>
          <a:fillRef idx="0">
            <a:schemeClr val="dk1"/>
          </a:fillRef>
          <a:effectRef idx="2">
            <a:schemeClr val="dk1"/>
          </a:effectRef>
          <a:fontRef idx="minor">
            <a:schemeClr val="tx1"/>
          </a:fontRef>
        </p:style>
      </p:cxnSp>
      <p:pic>
        <p:nvPicPr>
          <p:cNvPr id="47" name="Picture 4" descr="Image result for binary cod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5608" y="2700006"/>
            <a:ext cx="995735" cy="663824"/>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719998" y="4264489"/>
            <a:ext cx="3454664" cy="607859"/>
          </a:xfrm>
          <a:prstGeom prst="rect">
            <a:avLst/>
          </a:prstGeom>
          <a:noFill/>
        </p:spPr>
        <p:txBody>
          <a:bodyPr wrap="none" lIns="0" tIns="0" rIns="0" bIns="0" rtlCol="0">
            <a:spAutoFit/>
          </a:bodyPr>
          <a:lstStyle/>
          <a:p>
            <a:r>
              <a:rPr lang="en-US" sz="1300" dirty="0"/>
              <a:t>Lucas Jellema, CTO of AMIS</a:t>
            </a:r>
          </a:p>
          <a:p>
            <a:r>
              <a:rPr lang="en-US" dirty="0"/>
              <a:t>Oracle Groundbreakers APAC Tour</a:t>
            </a:r>
          </a:p>
          <a:p>
            <a:r>
              <a:rPr lang="en-US" sz="1300" dirty="0"/>
              <a:t>21</a:t>
            </a:r>
            <a:r>
              <a:rPr lang="en-US" sz="1300" baseline="30000" dirty="0"/>
              <a:t>st</a:t>
            </a:r>
            <a:r>
              <a:rPr lang="en-US" sz="1300" dirty="0"/>
              <a:t> November 2018, Wellington, New Zealand</a:t>
            </a:r>
            <a:endParaRPr lang="nl-NL" sz="1300" dirty="0" err="1"/>
          </a:p>
        </p:txBody>
      </p:sp>
      <p:sp>
        <p:nvSpPr>
          <p:cNvPr id="9" name="AutoShape 2" descr="Image result for odevc yatra logo">
            <a:extLst>
              <a:ext uri="{FF2B5EF4-FFF2-40B4-BE49-F238E27FC236}">
                <a16:creationId xmlns:a16="http://schemas.microsoft.com/office/drawing/2014/main" id="{3CFEC3F7-A89A-4E5B-AB87-B8F03B5DF3D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1026" name="Picture 2" descr="https://cfile1.onoffmix.com/attach/ZHwCoTlJqc1Wyni3FgD8vB7ENkYXKOs9">
            <a:extLst>
              <a:ext uri="{FF2B5EF4-FFF2-40B4-BE49-F238E27FC236}">
                <a16:creationId xmlns:a16="http://schemas.microsoft.com/office/drawing/2014/main" id="{B41EEC01-6F74-4BB8-AA0F-75C2914D89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03003" y="66048"/>
            <a:ext cx="25527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Logo">
            <a:extLst>
              <a:ext uri="{FF2B5EF4-FFF2-40B4-BE49-F238E27FC236}">
                <a16:creationId xmlns:a16="http://schemas.microsoft.com/office/drawing/2014/main" id="{1AF40799-74BE-4A71-B957-5874793912F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2502" y="100637"/>
            <a:ext cx="740501" cy="6331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942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nl-NL"/>
          </a:p>
        </p:txBody>
      </p:sp>
      <p:sp>
        <p:nvSpPr>
          <p:cNvPr id="6" name="Content Placeholder 5"/>
          <p:cNvSpPr>
            <a:spLocks noGrp="1"/>
          </p:cNvSpPr>
          <p:nvPr>
            <p:ph idx="1"/>
          </p:nvPr>
        </p:nvSpPr>
        <p:spPr/>
        <p:txBody>
          <a:bodyPr/>
          <a:lstStyle/>
          <a:p>
            <a:endParaRPr lang="nl-NL"/>
          </a:p>
        </p:txBody>
      </p:sp>
      <p:pic>
        <p:nvPicPr>
          <p:cNvPr id="1028" name="Picture 4" descr="Image result for bullet coming at y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825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11</a:t>
            </a:fld>
            <a:endParaRPr lang="nl-NL"/>
          </a:p>
        </p:txBody>
      </p:sp>
      <p:pic>
        <p:nvPicPr>
          <p:cNvPr id="6" name="Picture 2" descr="Image result for bullet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0"/>
            <a:ext cx="9563612" cy="518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515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12</a:t>
            </a:fld>
            <a:endParaRPr lang="nl-NL"/>
          </a:p>
        </p:txBody>
      </p:sp>
      <p:pic>
        <p:nvPicPr>
          <p:cNvPr id="9224" name="Picture 8" descr="Image result for stock rates l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0077" y="321974"/>
            <a:ext cx="1780077" cy="13350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web dash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703" y="3597144"/>
            <a:ext cx="1620693" cy="1179054"/>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397" y="3440844"/>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car senso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7989" y="787775"/>
            <a:ext cx="1900011" cy="1174037"/>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car self driv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350" y="2045561"/>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speedome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5264" y="3544589"/>
            <a:ext cx="1680360" cy="1050225"/>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payment has been processed"/>
          <p:cNvPicPr>
            <a:picLocks noChangeAspect="1" noChangeArrowheads="1"/>
          </p:cNvPicPr>
          <p:nvPr/>
        </p:nvPicPr>
        <p:blipFill rotWithShape="1">
          <a:blip r:embed="rId8">
            <a:extLst>
              <a:ext uri="{28A0092B-C50C-407E-A947-70E740481C1C}">
                <a14:useLocalDpi xmlns:a14="http://schemas.microsoft.com/office/drawing/2010/main" val="0"/>
              </a:ext>
            </a:extLst>
          </a:blip>
          <a:srcRect r="38325" b="48173"/>
          <a:stretch/>
        </p:blipFill>
        <p:spPr bwMode="auto">
          <a:xfrm>
            <a:off x="4627085" y="2151694"/>
            <a:ext cx="1920466" cy="904993"/>
          </a:xfrm>
          <a:prstGeom prst="rect">
            <a:avLst/>
          </a:prstGeom>
          <a:noFill/>
          <a:extLst>
            <a:ext uri="{909E8E84-426E-40DD-AFC4-6F175D3DCCD1}">
              <a14:hiddenFill xmlns:a14="http://schemas.microsoft.com/office/drawing/2010/main">
                <a:solidFill>
                  <a:srgbClr val="FFFFFF"/>
                </a:solidFill>
              </a14:hiddenFill>
            </a:ext>
          </a:extLst>
        </p:spPr>
      </p:pic>
      <p:pic>
        <p:nvPicPr>
          <p:cNvPr id="9238" name="Picture 22" descr="Image result for laser cutti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516" y="289879"/>
            <a:ext cx="1664396" cy="1106824"/>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car navigation system kiev"/>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3145" y="2230470"/>
            <a:ext cx="2419703" cy="11100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Image result for stock broker exchan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2049" y="1832953"/>
            <a:ext cx="2118684" cy="158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583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13</a:t>
            </a:fld>
            <a:endParaRPr lang="nl-NL"/>
          </a:p>
        </p:txBody>
      </p:sp>
      <p:pic>
        <p:nvPicPr>
          <p:cNvPr id="7" name="Picture 26" descr="Image result for end of w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 y="-26121"/>
            <a:ext cx="9151453" cy="6084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97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4" descr="Image result for car navigation system kie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6069" y="247003"/>
            <a:ext cx="2419703" cy="11100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1161445" y="598743"/>
          <a:ext cx="711855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14</a:t>
            </a:fld>
            <a:endParaRPr lang="nl-NL"/>
          </a:p>
        </p:txBody>
      </p:sp>
      <p:sp>
        <p:nvSpPr>
          <p:cNvPr id="8" name="TextBox 7"/>
          <p:cNvSpPr txBox="1"/>
          <p:nvPr/>
        </p:nvSpPr>
        <p:spPr>
          <a:xfrm>
            <a:off x="2102002" y="1378974"/>
            <a:ext cx="1429879" cy="200055"/>
          </a:xfrm>
          <a:prstGeom prst="rect">
            <a:avLst/>
          </a:prstGeom>
          <a:noFill/>
        </p:spPr>
        <p:txBody>
          <a:bodyPr wrap="none" lIns="0" tIns="0" rIns="0" bIns="0" rtlCol="0">
            <a:spAutoFit/>
          </a:bodyPr>
          <a:lstStyle/>
          <a:p>
            <a:r>
              <a:rPr lang="en-US" sz="1300" dirty="0"/>
              <a:t>Machine Response</a:t>
            </a:r>
            <a:endParaRPr lang="nl-NL" sz="1300" dirty="0" err="1"/>
          </a:p>
        </p:txBody>
      </p:sp>
      <p:sp>
        <p:nvSpPr>
          <p:cNvPr id="9" name="TextBox 8"/>
          <p:cNvSpPr txBox="1"/>
          <p:nvPr/>
        </p:nvSpPr>
        <p:spPr>
          <a:xfrm>
            <a:off x="4478876" y="1378974"/>
            <a:ext cx="1243930" cy="200055"/>
          </a:xfrm>
          <a:prstGeom prst="rect">
            <a:avLst/>
          </a:prstGeom>
          <a:noFill/>
        </p:spPr>
        <p:txBody>
          <a:bodyPr wrap="none" lIns="0" tIns="0" rIns="0" bIns="0" rtlCol="0">
            <a:spAutoFit/>
          </a:bodyPr>
          <a:lstStyle/>
          <a:p>
            <a:r>
              <a:rPr lang="en-US" sz="1300" dirty="0"/>
              <a:t>Human Reaction</a:t>
            </a:r>
            <a:endParaRPr lang="nl-NL" sz="1300" dirty="0" err="1"/>
          </a:p>
        </p:txBody>
      </p:sp>
      <p:pic>
        <p:nvPicPr>
          <p:cNvPr id="15" name="Picture 14"/>
          <p:cNvPicPr>
            <a:picLocks noChangeAspect="1"/>
          </p:cNvPicPr>
          <p:nvPr/>
        </p:nvPicPr>
        <p:blipFill>
          <a:blip r:embed="rId8"/>
          <a:stretch>
            <a:fillRect/>
          </a:stretch>
        </p:blipFill>
        <p:spPr>
          <a:xfrm>
            <a:off x="476430" y="1817218"/>
            <a:ext cx="1152127" cy="1118837"/>
          </a:xfrm>
          <a:prstGeom prst="rect">
            <a:avLst/>
          </a:prstGeom>
        </p:spPr>
      </p:pic>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14</a:t>
            </a:fld>
            <a:endParaRPr lang="nl-NL"/>
          </a:p>
        </p:txBody>
      </p:sp>
      <p:pic>
        <p:nvPicPr>
          <p:cNvPr id="18" name="Picture 8" descr="Image result for stock rates liv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0077" y="321974"/>
            <a:ext cx="1780077" cy="133505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eb dash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2608" y="1322012"/>
            <a:ext cx="1081231" cy="786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61872" y="86329"/>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car sensor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02002" y="1040541"/>
            <a:ext cx="1900011" cy="11740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ar self driv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350" y="1290272"/>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speedomet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52285" y="1209368"/>
            <a:ext cx="1177239" cy="7357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Image result for payment has been processed"/>
          <p:cNvPicPr>
            <a:picLocks noChangeAspect="1" noChangeArrowheads="1"/>
          </p:cNvPicPr>
          <p:nvPr/>
        </p:nvPicPr>
        <p:blipFill rotWithShape="1">
          <a:blip r:embed="rId15">
            <a:extLst>
              <a:ext uri="{28A0092B-C50C-407E-A947-70E740481C1C}">
                <a14:useLocalDpi xmlns:a14="http://schemas.microsoft.com/office/drawing/2010/main" val="0"/>
              </a:ext>
            </a:extLst>
          </a:blip>
          <a:srcRect r="38325" b="48173"/>
          <a:stretch/>
        </p:blipFill>
        <p:spPr bwMode="auto">
          <a:xfrm>
            <a:off x="4393721" y="1344061"/>
            <a:ext cx="1468763" cy="6921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Image result for laser cutt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7606" y="89422"/>
            <a:ext cx="1664396" cy="110682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 result for stock broker exchan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73163" y="247003"/>
            <a:ext cx="1190299" cy="8923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9358" y="85344"/>
            <a:ext cx="1888634" cy="93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26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3.7037E-7 L 8.33333E-7 3.7037E-7 C -0.00121 0.0037 -0.00243 0.0074 -0.0033 0.01142 C -0.00382 0.01327 -0.00382 0.01512 -0.00416 0.01697 C -0.00434 0.01852 -0.00468 0.01975 -0.00486 0.02129 C -0.0052 0.02314 -0.0052 0.02531 -0.00573 0.02716 C -0.00642 0.02963 -0.00746 0.03179 -0.00816 0.03426 C -0.01198 0.04907 -0.00764 0.03703 -0.01145 0.05 C -0.0118 0.05154 -0.0125 0.05277 -0.01302 0.05432 C -0.0151 0.06512 -0.01354 0.06049 -0.01701 0.06882 C -0.01736 0.07006 -0.01753 0.0716 -0.01788 0.07284 C -0.01805 0.075 -0.01927 0.08487 -0.02031 0.08889 C -0.02066 0.09074 -0.02135 0.09259 -0.02187 0.09444 C -0.02239 0.09876 -0.02291 0.10308 -0.02343 0.1074 C -0.02378 0.10926 -0.02413 0.11111 -0.0243 0.11327 C -0.02465 0.11666 -0.02482 0.12222 -0.02586 0.12592 C -0.02639 0.12747 -0.02708 0.1287 -0.02743 0.13024 C -0.02795 0.13179 -0.02812 0.13333 -0.0283 0.13456 C -0.02864 0.13673 -0.02934 0.14228 -0.02986 0.14475 C -0.03038 0.14629 -0.03107 0.14753 -0.03159 0.14907 C -0.03177 0.15123 -0.03194 0.1537 -0.03229 0.15617 C -0.03246 0.15771 -0.03298 0.15895 -0.03316 0.16049 C -0.0335 0.16512 -0.03368 0.17006 -0.03402 0.17469 C -0.0342 0.19969 -0.0342 0.22438 -0.03472 0.24938 C -0.03489 0.25185 -0.03559 0.25401 -0.03559 0.25648 C -0.03576 0.28055 -0.03559 0.30432 -0.03559 0.32839 " pathEditMode="relative" ptsTypes="AAAAAAAAAAAAAAAAAAAAAAAAAA">
                                      <p:cBhvr>
                                        <p:cTn id="6" dur="2000" fill="hold"/>
                                        <p:tgtEl>
                                          <p:spTgt spid="15"/>
                                        </p:tgtEl>
                                        <p:attrNameLst>
                                          <p:attrName>ppt_x</p:attrName>
                                          <p:attrName>ppt_y</p:attrName>
                                        </p:attrNameLst>
                                      </p:cBhvr>
                                    </p:animMotion>
                                  </p:childTnLst>
                                </p:cTn>
                              </p:par>
                              <p:par>
                                <p:cTn id="7" presetID="0" presetClass="path" presetSubtype="0" accel="50000" decel="50000" fill="hold" nodeType="withEffect">
                                  <p:stCondLst>
                                    <p:cond delay="500"/>
                                  </p:stCondLst>
                                  <p:childTnLst>
                                    <p:animMotion origin="layout" path="M 1.11111E-6 0 L 1.11111E-6 0.00031 C 0.00208 0.0037 0.00434 0.0071 0.00642 0.01142 C 0.00764 0.01389 0.01042 0.0216 0.01146 0.02562 C 0.0118 0.02747 0.0118 0.02963 0.01215 0.03148 C 0.01285 0.03426 0.01354 0.03704 0.01441 0.04012 C 0.01476 0.04321 0.01476 0.04691 0.01545 0.05 C 0.01545 0.05123 0.01649 0.05185 0.01701 0.05278 C 0.01771 0.05525 0.01805 0.05772 0.0184 0.06019 C 0.01962 0.06389 0.02187 0.06883 0.02274 0.07284 C 0.02344 0.07809 0.02413 0.08364 0.02483 0.08889 C 0.02517 0.09012 0.02552 0.09167 0.02569 0.09321 C 0.02882 0.10432 0.02621 0.09074 0.02812 0.10154 C 0.03021 0.12377 0.02743 0.09938 0.03055 0.11605 C 0.03125 0.11975 0.03125 0.12407 0.03212 0.12747 C 0.03264 0.12932 0.03333 0.13117 0.03385 0.13333 C 0.0342 0.13457 0.0342 0.13611 0.03455 0.13765 C 0.03524 0.14043 0.03628 0.14321 0.03698 0.14599 C 0.03767 0.14846 0.03802 0.15093 0.03854 0.1534 C 0.03906 0.15494 0.03958 0.15617 0.04028 0.15772 C 0.04114 0.15957 0.0434 0.16481 0.04427 0.16759 C 0.04601 0.17315 0.04757 0.17901 0.04913 0.18488 C 0.04965 0.18673 0.05035 0.18858 0.05069 0.19043 C 0.0526 0.19907 0.05139 0.19599 0.05399 0.20062 C 0.05608 0.21235 0.05243 0.19444 0.05799 0.21204 C 0.05851 0.21389 0.05816 0.21605 0.05885 0.2179 C 0.05937 0.21944 0.06059 0.22037 0.06128 0.22222 C 0.06302 0.22685 0.06267 0.23056 0.06528 0.23519 C 0.0658 0.23611 0.06684 0.23611 0.06771 0.23642 C 0.0684 0.23796 0.06927 0.2392 0.07014 0.24074 C 0.0717 0.24414 0.07378 0.24969 0.07483 0.2537 C 0.07535 0.25494 0.07535 0.25648 0.07569 0.25802 C 0.07639 0.2608 0.07743 0.26358 0.07812 0.26667 C 0.08246 0.28611 0.07483 0.25772 0.08055 0.27809 C 0.08108 0.28364 0.08142 0.28981 0.08212 0.29537 C 0.08229 0.2966 0.08264 0.29815 0.08299 0.29969 C 0.08316 0.30586 0.08333 0.31204 0.08385 0.31821 C 0.08385 0.31975 0.08455 0.32099 0.08455 0.32253 C 0.08646 0.3534 0.0842 0.33488 0.08628 0.34969 C 0.08594 0.36975 0.08594 0.38981 0.08542 0.40988 C 0.08542 0.41204 0.08489 0.41389 0.08455 0.41574 C 0.08403 0.42037 0.08351 0.42531 0.08299 0.42994 C 0.08108 0.44938 0.08281 0.44198 0.07969 0.45309 C 0.07951 0.45648 0.07934 0.45988 0.07899 0.46296 C 0.07882 0.46512 0.0783 0.46698 0.07812 0.46883 C 0.07778 0.47222 0.07778 0.47562 0.07726 0.4787 C 0.07708 0.48025 0.07674 0.48179 0.07656 0.48302 C 0.07587 0.48704 0.07621 0.49136 0.07483 0.49475 C 0.0743 0.49599 0.07361 0.49722 0.07326 0.49877 C 0.07257 0.50154 0.07222 0.50463 0.0717 0.50741 C 0.07135 0.50895 0.07101 0.51049 0.07083 0.51173 C 0.07066 0.51358 0.07031 0.51574 0.07014 0.51759 C 0.0684 0.52747 0.06875 0.52407 0.06684 0.53333 C 0.06649 0.53488 0.06632 0.53611 0.06597 0.53765 C 0.0658 0.53951 0.06562 0.54167 0.06528 0.54352 C 0.06493 0.54506 0.06406 0.54599 0.06354 0.54753 C 0.06319 0.54907 0.06302 0.55062 0.06285 0.55185 C 0.0625 0.55401 0.0625 0.55586 0.06198 0.55772 C 0.06146 0.55957 0.06042 0.56049 0.05955 0.56204 C 0.05746 0.57346 0.06059 0.56019 0.05642 0.5679 C 0.05573 0.56883 0.05608 0.57068 0.05555 0.57191 C 0.05469 0.57438 0.05347 0.57593 0.05226 0.57778 L 0.04983 0.5821 C 0.04739 0.59599 0.05156 0.57438 0.04757 0.59228 C 0.04687 0.59506 0.04635 0.59784 0.04583 0.60062 C 0.04583 0.60093 0.04427 0.60926 0.04427 0.60957 L 0.04427 0.61667 " pathEditMode="relative" rAng="0" ptsTypes="AAAAAAAAAAAAAAAAAAAAAAAAAAAAAAAAAAAAAAAAAAAAAAAAAAAAAAAAAAAAAAAAAAA">
                                      <p:cBhvr>
                                        <p:cTn id="8" dur="2000" fill="hold"/>
                                        <p:tgtEl>
                                          <p:spTgt spid="25"/>
                                        </p:tgtEl>
                                        <p:attrNameLst>
                                          <p:attrName>ppt_x</p:attrName>
                                          <p:attrName>ppt_y</p:attrName>
                                        </p:attrNameLst>
                                      </p:cBhvr>
                                      <p:rCtr x="4306" y="30833"/>
                                    </p:animMotion>
                                  </p:childTnLst>
                                </p:cTn>
                              </p:par>
                              <p:par>
                                <p:cTn id="9" presetID="0" presetClass="path" presetSubtype="0" accel="50000" decel="50000" fill="hold" nodeType="withEffect">
                                  <p:stCondLst>
                                    <p:cond delay="0"/>
                                  </p:stCondLst>
                                  <p:childTnLst>
                                    <p:animMotion origin="layout" path="M -2.77778E-7 -8.51852E-6 L -2.77778E-7 -8.51852E-6 C -0.00034 0.00401 -0.00034 0.01234 -0.00173 0.01697 C -0.00208 0.01851 -0.00277 0.02006 -0.00329 0.02129 C -0.00694 0.04753 -0.00468 0.02932 -0.00329 0.09166 C -0.00312 0.09567 -0.00208 0.1003 -0.00173 0.10462 C -0.00139 0.10833 -0.00139 0.11234 -0.00086 0.11604 C -0.00052 0.11882 0.0007 0.12469 0.0007 0.12469 C 0.00105 0.12901 0.00105 0.13333 0.00157 0.13765 C 0.00261 0.14814 0.00382 0.15123 0.00556 0.16172 C 0.00556 0.16203 0.00799 0.18055 0.00886 0.18209 L 0.01042 0.18487 C 0.01181 0.19259 0.01025 0.18549 0.01285 0.19351 C 0.01389 0.19691 0.01459 0.2003 0.01598 0.20339 C 0.01789 0.20709 0.01997 0.20987 0.02171 0.21357 C 0.02292 0.21604 0.02361 0.21944 0.025 0.22222 C 0.02657 0.2253 0.02882 0.22746 0.03056 0.23055 C 0.03247 0.23425 0.03368 0.23857 0.03542 0.24228 C 0.03802 0.24814 0.0408 0.2537 0.04341 0.25925 C 0.04514 0.26265 0.04705 0.26574 0.04827 0.26944 C 0.04966 0.27314 0.0507 0.27746 0.05226 0.28086 C 0.05556 0.28827 0.05973 0.29475 0.06285 0.30246 C 0.07483 0.33333 0.06493 0.30956 0.07657 0.33395 C 0.07882 0.33857 0.08056 0.34382 0.08299 0.34814 C 0.0849 0.35154 0.0875 0.3537 0.08941 0.35678 C 0.09202 0.36141 0.09393 0.36728 0.09671 0.37129 C 0.10764 0.38703 0.12657 0.40864 0.13941 0.42006 C 0.14323 0.42345 0.14705 0.42654 0.1507 0.42993 C 0.15504 0.43425 0.15903 0.4395 0.16355 0.4429 C 0.16823 0.4466 0.17344 0.44814 0.17813 0.45154 C 0.19063 0.46049 0.2033 0.46913 0.21528 0.48024 C 0.22257 0.48703 0.22934 0.49536 0.23698 0.5003 C 0.2408 0.50277 0.24462 0.50462 0.24827 0.5074 C 0.25452 0.51234 0.26077 0.51728 0.26684 0.52314 C 0.26823 0.52469 0.27657 0.53302 0.279 0.53456 C 0.28212 0.53703 0.28542 0.53857 0.28855 0.54043 C 0.29184 0.53765 0.29514 0.53518 0.29827 0.53178 C 0.30608 0.52345 0.30973 0.51944 0.31841 0.51172 C 0.32431 0.50678 0.33021 0.50185 0.33611 0.49753 C 0.37639 0.46759 0.33681 0.49938 0.38855 0.46574 C 0.3915 0.46388 0.39445 0.46141 0.3974 0.46018 C 0.40122 0.45864 0.40504 0.45864 0.40868 0.4574 C 0.41355 0.45555 0.41841 0.45308 0.42327 0.45154 C 0.43386 0.44783 0.43681 0.44753 0.44584 0.44567 C 0.46511 0.4287 0.4573 0.43364 0.46841 0.42716 C 0.4724 0.42222 0.47796 0.41419 0.48299 0.41141 C 0.49254 0.40586 0.49601 0.40524 0.50382 0.40277 C 0.52275 0.4037 0.54167 0.40308 0.56042 0.40555 C 0.56198 0.40586 0.56337 0.40895 0.56441 0.41141 C 0.5658 0.4145 0.5665 0.4179 0.56754 0.42129 C 0.56823 0.42314 0.56875 0.4253 0.56927 0.42716 C 0.57014 0.43148 0.57275 0.44753 0.57327 0.44999 C 0.57344 0.45401 0.57379 0.45771 0.57414 0.46141 C 0.57431 0.46481 0.57483 0.4682 0.57483 0.4716 C 0.57535 0.50462 0.57518 0.53765 0.5757 0.57067 C 0.5757 0.57191 0.57657 0.57499 0.57657 0.57499 " pathEditMode="relative" ptsTypes="AAAAAAAAAAAAAAAAAAAAAAAAAAAAAAAAAAAAAAAAAAAAAAAAAAAAAAAA">
                                      <p:cBhvr>
                                        <p:cTn id="10" dur="2000" fill="hold"/>
                                        <p:tgtEl>
                                          <p:spTgt spid="20"/>
                                        </p:tgtEl>
                                        <p:attrNameLst>
                                          <p:attrName>ppt_x</p:attrName>
                                          <p:attrName>ppt_y</p:attrName>
                                        </p:attrNameLst>
                                      </p:cBhvr>
                                    </p:animMotion>
                                  </p:childTnLst>
                                </p:cTn>
                              </p:par>
                              <p:par>
                                <p:cTn id="11" presetID="0" presetClass="path" presetSubtype="0" accel="50000" decel="50000" fill="hold" nodeType="withEffect">
                                  <p:stCondLst>
                                    <p:cond delay="250"/>
                                  </p:stCondLst>
                                  <p:childTnLst>
                                    <p:animMotion origin="layout" path="M -2.77778E-6 -7.40741E-7 L -2.77778E-6 -7.40741E-7 C 0.00105 0.00463 0.00243 0.00926 0.00313 0.0142 C 0.00365 0.01729 0.00382 0.02099 0.004 0.02408 C 0.00486 0.03642 0.00591 0.05186 0.00643 0.06451 C 0.00677 0.07253 0.00677 0.08056 0.0073 0.08889 C 0.00747 0.0926 0.00782 0.0963 0.00799 0.10031 C 0.00868 0.11204 0.00903 0.12408 0.00973 0.13612 C 0.00903 0.1892 0.00886 0.24229 0.00799 0.29537 C 0.00799 0.2997 0.00747 0.30371 0.0073 0.30803 C 0.00608 0.33087 0.0073 0.31852 0.00486 0.33673 C 0.00452 0.33858 0.00452 0.34074 0.004 0.3426 C -0.00416 0.36791 0.00521 0.34074 -0.00243 0.35834 C -0.00347 0.3605 -0.00382 0.36358 -0.00486 0.36544 C -0.0059 0.3676 -0.00764 0.36821 -0.00885 0.36976 C -0.01007 0.37099 -0.01111 0.37253 -0.01215 0.37408 C -0.01284 0.37655 -0.01336 0.37933 -0.01458 0.38118 C -0.01597 0.38365 -0.01944 0.38704 -0.01944 0.38704 C -0.02048 0.38982 -0.02152 0.3926 -0.02257 0.39568 C -0.02343 0.39784 -0.02395 0.40062 -0.025 0.40278 C -0.02586 0.40463 -0.02708 0.40556 -0.02829 0.4071 C -0.02882 0.40895 -0.02916 0.41112 -0.02986 0.41266 C -0.04045 0.43581 -0.03177 0.41605 -0.03784 0.42562 C -0.03958 0.4284 -0.04114 0.43149 -0.0427 0.43426 C -0.04323 0.43519 -0.04375 0.43673 -0.04427 0.43704 L -0.04757 0.44013 C -0.05295 0.4497 -0.05017 0.44723 -0.05486 0.45 C -0.05538 0.45155 -0.05573 0.4534 -0.05642 0.45433 C -0.05729 0.45587 -0.05868 0.45618 -0.05972 0.45741 C -0.06111 0.45865 -0.0625 0.45988 -0.06371 0.46142 C -0.06458 0.46266 -0.0651 0.46482 -0.06614 0.46574 C -0.06684 0.46667 -0.0677 0.46667 -0.06857 0.46729 C -0.06961 0.46821 -0.07066 0.46914 -0.0717 0.47007 C -0.07413 0.47253 -0.07725 0.47593 -0.07899 0.48025 C -0.07916 0.48056 -0.07899 0.48118 -0.07899 0.48179 " pathEditMode="relative" ptsTypes="AAAAAAAAAAAAAAAAAAAAAAAAAAAAAAAAAAA">
                                      <p:cBhvr>
                                        <p:cTn id="12" dur="2000" fill="hold"/>
                                        <p:tgtEl>
                                          <p:spTgt spid="19"/>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8.67362E-19 3.45679E-6 L -8.67362E-19 3.45679E-6 C -0.0092 0.01944 -0.00868 0.01574 -0.01458 0.04413 C -0.0184 0.06327 -0.025 0.10154 -0.025 0.10154 C -0.02638 0.11728 -0.02847 0.13302 -0.02916 0.14907 C -0.0302 0.17716 -0.02934 0.16327 -0.03142 0.19043 C -0.0309 0.23642 -0.0309 0.2824 -0.02986 0.32808 C -0.02951 0.34907 -0.02847 0.37037 -0.02743 0.39135 C -0.02656 0.41203 -0.02291 0.47561 -0.021 0.49876 C -0.0177 0.53858 -0.01406 0.57808 -0.01059 0.61759 C -0.0092 0.6324 -0.0092 0.6358 -0.00642 0.64938 C -0.00451 0.65926 -0.00225 0.66944 -8.67362E-19 0.67932 C 0.00209 0.70185 0.004 0.72438 0.00643 0.74691 C 0.00695 0.75247 0.00573 0.76203 0.00886 0.76389 C 0.01789 0.76913 0.02761 0.76389 0.03716 0.76389 " pathEditMode="relative" ptsTypes="AAAAAAAAAAAAAAA">
                                      <p:cBhvr>
                                        <p:cTn id="14" dur="1500" fill="hold"/>
                                        <p:tgtEl>
                                          <p:spTgt spid="2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3.61111E-6 8.39506E-6 L -3.61111E-6 8.39506E-6 C -0.00086 0.00371 -0.00121 0.00803 -0.00243 0.01143 C -0.00399 0.01513 -0.00607 0.01852 -0.00815 0.0213 C -0.01197 0.02655 -0.01527 0.03272 -0.01944 0.03704 C -0.0269 0.04476 -0.03333 0.05062 -0.03958 0.06143 C -0.04826 0.07655 -0.05642 0.0926 -0.06458 0.10896 C -0.08107 0.14167 -0.07986 0.14507 -0.09756 0.17346 C -0.1092 0.19167 -0.12274 0.20587 -0.13315 0.22624 C -0.14045 0.24075 -0.14791 0.25464 -0.15486 0.26945 C -0.1625 0.28519 -0.1684 0.3034 -0.17673 0.31822 C -0.17881 0.32192 -0.18072 0.32624 -0.18315 0.32964 C -0.18958 0.33859 -0.19635 0.34754 -0.20329 0.35556 C -0.20711 0.35957 -0.21111 0.36328 -0.21458 0.36822 C -0.22309 0.38149 -0.23003 0.39723 -0.23871 0.40988 C -0.24166 0.4142 -0.24479 0.41822 -0.24756 0.42285 C -0.25347 0.43272 -0.25729 0.44414 -0.26371 0.45278 C -0.27013 0.46143 -0.27725 0.46822 -0.28385 0.47593 C -0.2875 0.47994 -0.29079 0.48488 -0.29444 0.48889 C -0.30625 0.50124 -0.30329 0.49785 -0.3177 0.51729 C -0.32413 0.52593 -0.32378 0.52717 -0.32986 0.53766 C -0.33194 0.54105 -0.3342 0.54414 -0.33628 0.54754 C -0.34826 0.56729 -0.33819 0.55402 -0.35642 0.58056 C -0.3894 0.6284 -0.35694 0.57964 -0.39201 0.62346 C -0.39583 0.6284 -0.41232 0.65001 -0.4177 0.65371 C -0.42204 0.65649 -0.42656 0.65896 -0.43072 0.66235 C -0.43298 0.6642 -0.43489 0.66729 -0.43715 0.66945 C -0.44079 0.67315 -0.44496 0.67531 -0.44843 0.67933 C -0.45156 0.68303 -0.45607 0.68889 -0.45972 0.69229 C -0.46128 0.69383 -0.46284 0.69538 -0.46458 0.69661 C -0.46562 0.69754 -0.46666 0.69754 -0.4677 0.69815 C -0.46961 0.69908 -0.47152 0.70031 -0.47343 0.70093 C -0.47586 0.70186 -0.47899 0.70217 -0.48142 0.70371 C -0.48263 0.70464 -0.4835 0.70587 -0.48472 0.7068 C -0.48819 0.70926 -0.49166 0.71143 -0.49513 0.71389 C -0.49756 0.71544 -0.50069 0.71976 -0.50329 0.71976 L -0.50798 0.71976 " pathEditMode="relative" ptsTypes="AAAAAAAAAAAAAAAAAAAAAAAAAAAAAAAAAAAAA">
                                      <p:cBhvr>
                                        <p:cTn id="16" dur="2000" fill="hold"/>
                                        <p:tgtEl>
                                          <p:spTgt spid="18"/>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0677 -0.00309 L 0.00677 -0.00278 C 0.00781 0.04475 0.00625 0.01759 0.00833 0.03827 C 0.00851 0.04105 0.00868 0.04413 0.00903 0.04691 C 0.00972 0.05123 0.01076 0.05555 0.01146 0.05987 C 0.01285 0.0679 0.01424 0.07592 0.01563 0.08426 C 0.01615 0.08765 0.01632 0.09105 0.01719 0.09413 C 0.02049 0.10741 0.02153 0.11111 0.02448 0.12592 C 0.025 0.12901 0.02535 0.13241 0.02604 0.1358 C 0.02674 0.13981 0.0276 0.14352 0.02847 0.14722 C 0.02934 0.15154 0.02986 0.15586 0.0309 0.16018 C 0.03264 0.1679 0.03524 0.175 0.03646 0.18302 C 0.03698 0.18642 0.0375 0.18981 0.0382 0.19321 C 0.03889 0.1966 0.03993 0.19969 0.04063 0.20308 C 0.04635 0.23241 0.04097 0.21173 0.04705 0.23333 C 0.04757 0.23518 0.04774 0.23765 0.04861 0.23889 C 0.05295 0.24691 0.04931 0.2395 0.0526 0.24753 C 0.05521 0.25401 0.05799 0.26018 0.06076 0.26636 C 0.06146 0.26821 0.0632 0.27191 0.0632 0.27222 C 0.06372 0.275 0.06389 0.27808 0.06476 0.28055 C 0.06545 0.28302 0.06701 0.28426 0.06788 0.28642 C 0.06875 0.28827 0.06979 0.29012 0.07031 0.29197 C 0.07101 0.29444 0.07118 0.29691 0.07205 0.29938 C 0.07344 0.30339 0.0757 0.30648 0.07674 0.3108 C 0.07882 0.3179 0.07882 0.31821 0.0816 0.32654 C 0.08212 0.32808 0.08264 0.32963 0.08333 0.33086 C 0.0842 0.33271 0.08542 0.33457 0.08646 0.33642 C 0.08681 0.33796 0.08681 0.3395 0.08733 0.34074 C 0.08924 0.34475 0.09045 0.34506 0.09288 0.3466 C 0.09844 0.35648 0.08906 0.34012 0.09774 0.35216 C 0.09931 0.35432 0.10052 0.3571 0.10174 0.35957 C 0.10226 0.36049 0.10278 0.36142 0.10347 0.36234 C 0.10469 0.3642 0.10608 0.36636 0.10747 0.36821 C 0.10868 0.36975 0.11007 0.37099 0.11146 0.37222 C 0.11233 0.37315 0.11302 0.37438 0.11389 0.37531 C 0.1151 0.3787 0.11597 0.38148 0.11788 0.38395 C 0.11962 0.38611 0.1217 0.38734 0.12361 0.3895 C 0.12465 0.39074 0.1257 0.39259 0.12674 0.39383 C 0.12986 0.39753 0.1309 0.39815 0.13403 0.40092 C 0.13941 0.4108 0.13264 0.39907 0.14219 0.41234 C 0.14306 0.41389 0.14358 0.41543 0.14445 0.41666 C 0.14688 0.41975 0.14965 0.4216 0.15174 0.42531 C 0.15399 0.42932 0.15451 0.43086 0.15816 0.43395 C 0.15938 0.43487 0.16042 0.43611 0.16146 0.43673 C 0.16406 0.43889 0.16945 0.44259 0.16945 0.4429 C 0.17726 0.45617 0.16736 0.44012 0.17431 0.44845 C 0.18038 0.45555 0.17344 0.45062 0.17917 0.45401 C 0.18056 0.45648 0.18264 0.45802 0.18316 0.46111 C 0.18351 0.46265 0.18351 0.4642 0.18403 0.46543 C 0.18438 0.46666 0.18524 0.46728 0.18559 0.46852 C 0.18629 0.46975 0.18681 0.47129 0.18733 0.47284 C 0.18785 0.47469 0.1882 0.47654 0.18889 0.47839 C 0.18941 0.47994 0.18993 0.48117 0.19045 0.48271 C 0.19115 0.48457 0.19149 0.48673 0.19201 0.48858 C 0.19288 0.49043 0.19375 0.49228 0.19445 0.49413 C 0.19896 0.51821 0.19306 0.48858 0.19861 0.50987 C 0.19931 0.51265 0.19931 0.51574 0.20017 0.51852 L 0.20104 0.5216 " pathEditMode="relative" rAng="0" ptsTypes="AAAAAAAAAAAAAAAAAAAAAAAAAAAAAAAAAAAAAAAAAAAAAAAAAAAAAAAAAA">
                                      <p:cBhvr>
                                        <p:cTn id="18" dur="2000" fill="hold"/>
                                        <p:tgtEl>
                                          <p:spTgt spid="21"/>
                                        </p:tgtEl>
                                        <p:attrNameLst>
                                          <p:attrName>ppt_x</p:attrName>
                                          <p:attrName>ppt_y</p:attrName>
                                        </p:attrNameLst>
                                      </p:cBhvr>
                                      <p:rCtr x="9705" y="26235"/>
                                    </p:animMotion>
                                  </p:childTnLst>
                                </p:cTn>
                              </p:par>
                              <p:par>
                                <p:cTn id="19" presetID="0" presetClass="path" presetSubtype="0" accel="50000" decel="50000" fill="hold" nodeType="withEffect">
                                  <p:stCondLst>
                                    <p:cond delay="0"/>
                                  </p:stCondLst>
                                  <p:childTnLst>
                                    <p:animMotion origin="layout" path="M -0.02674 -0.03395 L -0.02674 -0.03364 C -0.02413 -0.01111 -0.02465 -0.02129 -0.02604 0.01173 C -0.02604 0.01296 -0.02709 0.02377 -0.02761 0.02624 C -0.0283 0.02871 -0.02934 0.03087 -0.03004 0.03333 C -0.03143 0.03858 -0.03212 0.04661 -0.03316 0.05185 C -0.03386 0.05525 -0.03507 0.05864 -0.03559 0.06204 C -0.03629 0.06574 -0.03663 0.06975 -0.03733 0.07346 C -0.03802 0.07747 -0.03889 0.08117 -0.03976 0.08488 C -0.03993 0.08858 -0.0408 0.1034 -0.04132 0.10803 C -0.04271 0.11914 -0.04288 0.11605 -0.04462 0.12654 C -0.04497 0.12901 -0.04497 0.13148 -0.04531 0.13364 C -0.0467 0.14136 -0.04688 0.13735 -0.04861 0.14383 C -0.05 0.14908 -0.05295 0.16605 -0.05347 0.16821 C -0.05469 0.17408 -0.0566 0.17932 -0.05747 0.1855 C -0.05799 0.1892 -0.05834 0.19321 -0.05903 0.19692 C -0.06233 0.21451 -0.06025 0.20031 -0.06302 0.21266 C -0.06372 0.21543 -0.06406 0.21821 -0.06476 0.2213 C -0.06597 0.22778 -0.06719 0.23272 -0.06962 0.23827 C -0.07014 0.24012 -0.07118 0.24105 -0.07188 0.24259 C -0.07292 0.24445 -0.07361 0.24661 -0.07431 0.24846 C -0.075 0.25 -0.07535 0.25154 -0.07604 0.25278 C -0.0809 0.26327 -0.08004 0.25278 -0.08646 0.27562 C -0.08733 0.27871 -0.08802 0.28148 -0.08889 0.28426 C -0.09132 0.29198 -0.09393 0.29938 -0.09618 0.30741 C -0.09844 0.31512 -0.10087 0.32438 -0.10347 0.33148 C -0.10868 0.34661 -0.1059 0.33673 -0.11146 0.35031 C -0.11233 0.35247 -0.11285 0.35556 -0.11389 0.35741 C -0.11528 0.35988 -0.11719 0.36111 -0.11875 0.36327 C -0.12361 0.37006 -0.12761 0.37963 -0.13334 0.38457 C -0.13438 0.3858 -0.13559 0.38642 -0.13646 0.38766 C -0.1375 0.38889 -0.13802 0.39074 -0.13889 0.39198 C -0.14045 0.39352 -0.14219 0.39475 -0.14375 0.3963 C -0.14462 0.39692 -0.14531 0.39815 -0.14618 0.39908 C -0.14827 0.40124 -0.15087 0.40185 -0.15261 0.40494 C -0.15608 0.4108 -0.15417 0.40772 -0.15834 0.41327 C -0.15886 0.41482 -0.15938 0.41605 -0.1599 0.41759 C -0.16025 0.41914 -0.16025 0.42068 -0.16077 0.42192 C -0.16111 0.42315 -0.16181 0.42377 -0.16233 0.425 C -0.16285 0.42624 -0.1632 0.42778 -0.16389 0.42901 C -0.16545 0.4321 -0.16736 0.43457 -0.16875 0.43766 C -0.16962 0.43982 -0.17014 0.44198 -0.17118 0.44352 C -0.17205 0.44475 -0.17344 0.44506 -0.17448 0.4463 C -0.17535 0.44753 -0.17587 0.44938 -0.17674 0.45062 C -0.17778 0.45185 -0.179 0.45247 -0.18004 0.45371 C -0.18143 0.45494 -0.18281 0.45617 -0.18403 0.45772 C -0.18507 0.45895 -0.18559 0.46111 -0.18646 0.46204 C -0.1875 0.46327 -0.18872 0.46389 -0.18976 0.46512 C -0.19306 0.46821 -0.19202 0.46883 -0.19618 0.47222 C -0.19879 0.47438 -0.20191 0.475 -0.20417 0.47809 C -0.20504 0.47901 -0.20573 0.48025 -0.2066 0.48087 C -0.20764 0.48148 -0.20886 0.48179 -0.2099 0.4821 C -0.21545 0.48519 -0.20834 0.48272 -0.21788 0.48519 C -0.2191 0.48611 -0.22014 0.48704 -0.22118 0.48796 C -0.22205 0.48858 -0.22292 0.48858 -0.22361 0.48951 C -0.22535 0.49105 -0.22691 0.49321 -0.22847 0.49506 C -0.22917 0.49599 -0.22986 0.49753 -0.2309 0.49815 C -0.23646 0.50124 -0.22952 0.49753 -0.23733 0.50093 C -0.2382 0.50124 -0.23889 0.50185 -0.23976 0.50247 C -0.24063 0.50185 -0.2415 0.50185 -0.24219 0.50093 C -0.24288 0.49969 -0.24306 0.49784 -0.24375 0.49661 C -0.24445 0.49537 -0.24531 0.49475 -0.24618 0.49383 C -0.25295 0.47593 -0.24601 0.49383 -0.25261 0.47809 C -0.25573 0.47037 -0.25261 0.47593 -0.25747 0.46636 C -0.25868 0.46389 -0.26025 0.46173 -0.26146 0.45926 C -0.26198 0.45833 -0.2625 0.45679 -0.2632 0.45648 L -0.26719 0.45371 L -0.26788 0.44938 " pathEditMode="relative" rAng="0" ptsTypes="AAAAAAAAAAAAAAAAAAAAAAAAAAAAAAAAAAAAAAAAAAAAAAAAAAAAAAAAAAAAAAAAAAAA">
                                      <p:cBhvr>
                                        <p:cTn id="20" dur="3000" fill="hold"/>
                                        <p:tgtEl>
                                          <p:spTgt spid="23"/>
                                        </p:tgtEl>
                                        <p:attrNameLst>
                                          <p:attrName>ppt_x</p:attrName>
                                          <p:attrName>ppt_y</p:attrName>
                                        </p:attrNameLst>
                                      </p:cBhvr>
                                      <p:rCtr x="-11979" y="26821"/>
                                    </p:animMotion>
                                  </p:childTnLst>
                                </p:cTn>
                              </p:par>
                              <p:par>
                                <p:cTn id="21" presetID="0" presetClass="path" presetSubtype="0" accel="50000" decel="50000" fill="hold" nodeType="withEffect">
                                  <p:stCondLst>
                                    <p:cond delay="0"/>
                                  </p:stCondLst>
                                  <p:childTnLst>
                                    <p:animMotion origin="layout" path="M -3.88889E-6 -3.7037E-6 L -3.88889E-6 -3.7037E-6 C -3.88889E-6 0.00618 -3.88889E-6 0.025 0.00122 0.03488 C 0.00139 0.03766 0.00191 0.04044 0.00243 0.0429 C 0.00261 0.04568 0.00261 0.04846 0.00313 0.05124 C 0.00348 0.05402 0.00434 0.05679 0.00504 0.05957 C 0.00747 0.07223 0.00452 0.06266 0.01007 0.08056 C 0.01059 0.08241 0.01129 0.08365 0.01198 0.0855 C 0.01302 0.08858 0.01389 0.09167 0.01511 0.09476 C 0.01598 0.09692 0.01719 0.09846 0.01823 0.10062 C 0.01997 0.10432 0.02153 0.10834 0.02327 0.11235 C 0.02431 0.11482 0.02552 0.11667 0.02639 0.11945 C 0.02743 0.12253 0.02865 0.12562 0.02969 0.12871 C 0.03021 0.13149 0.03073 0.13457 0.0316 0.13704 C 0.03386 0.14445 0.03698 0.15124 0.03907 0.15926 L 0.04289 0.17346 C 0.04393 0.17716 0.04514 0.1821 0.04671 0.18488 C 0.0474 0.18673 0.04844 0.18797 0.04931 0.18982 C 0.05087 0.19352 0.05174 0.19815 0.05365 0.20124 C 0.05434 0.20278 0.05487 0.20402 0.05556 0.20494 C 0.0625 0.21451 0.05469 0.20093 0.0625 0.2142 C 0.06372 0.21667 0.06493 0.21945 0.06632 0.2213 C 0.06754 0.22346 0.06945 0.225 0.07066 0.22747 C 0.07205 0.22932 0.07257 0.2321 0.07396 0.23426 C 0.07726 0.24013 0.08455 0.25062 0.08455 0.25093 C 0.08577 0.25679 0.08455 0.25216 0.08716 0.25679 C 0.08941 0.26019 0.08976 0.26235 0.09219 0.26482 C 0.09289 0.26513 0.09341 0.26544 0.0941 0.26605 C 0.09497 0.2676 0.09584 0.26945 0.09671 0.27068 C 0.09827 0.27315 0.09931 0.27346 0.10105 0.27531 C 0.10174 0.27624 0.10226 0.27716 0.10296 0.27778 C 0.10469 0.27932 0.10643 0.28087 0.10799 0.28241 C 0.10886 0.28334 0.10973 0.28426 0.11059 0.28457 C 0.11112 0.28519 0.11181 0.2855 0.1125 0.28611 C 0.11372 0.28704 0.11459 0.28858 0.11563 0.28951 C 0.11615 0.29013 0.11684 0.29013 0.11754 0.29044 C 0.1198 0.2929 0.12344 0.29723 0.12448 0.30124 C 0.1257 0.30556 0.1257 0.30556 0.12639 0.30957 C 0.12761 0.3176 0.12639 0.31081 0.12761 0.32099 C 0.12778 0.32223 0.12813 0.32346 0.1283 0.3247 C 0.12848 0.32747 0.12882 0.33025 0.12882 0.33303 C 0.12882 0.33334 0.12917 0.35031 0.13021 0.35525 C 0.13039 0.35649 0.13108 0.35741 0.13143 0.35865 C 0.13212 0.36667 0.13212 0.36328 0.13212 0.36945 " pathEditMode="relative" rAng="0" ptsTypes="AAAAAAAAAAAAAAAAAAAAAAAAAAAAAAAAAAAAAAAAAAAA">
                                      <p:cBhvr>
                                        <p:cTn id="22" dur="2000" fill="hold"/>
                                        <p:tgtEl>
                                          <p:spTgt spid="24"/>
                                        </p:tgtEl>
                                        <p:attrNameLst>
                                          <p:attrName>ppt_x</p:attrName>
                                          <p:attrName>ppt_y</p:attrName>
                                        </p:attrNameLst>
                                      </p:cBhvr>
                                      <p:rCtr x="6597" y="18457"/>
                                    </p:animMotion>
                                  </p:childTnLst>
                                </p:cTn>
                              </p:par>
                              <p:par>
                                <p:cTn id="23" presetID="0" presetClass="path" presetSubtype="0" accel="50000" decel="50000" fill="hold" nodeType="withEffect">
                                  <p:stCondLst>
                                    <p:cond delay="750"/>
                                  </p:stCondLst>
                                  <p:childTnLst>
                                    <p:animMotion origin="layout" path="M -1.38889E-6 3.95062E-6 L -1.38889E-6 3.95062E-6 C -0.00052 0.00401 -0.00156 0.00833 -0.00156 0.01265 C -0.00191 0.04136 -0.00052 0.06512 -1.38889E-6 0.09321 C 0.00035 0.10494 -0.00017 0.13735 0.00157 0.15617 C 0.00209 0.16049 0.00278 0.16482 0.0033 0.16914 C 0.00486 0.19661 0.00313 0.17222 0.00729 0.21358 C 0.01025 0.24259 0.00886 0.22994 0.01129 0.25216 C 0.01163 0.25741 0.01163 0.26265 0.01216 0.2679 C 0.01268 0.27438 0.01389 0.28025 0.01459 0.28673 C 0.01511 0.29228 0.01545 0.29815 0.01615 0.30401 C 0.01684 0.30957 0.01788 0.31543 0.01858 0.32099 C 0.0191 0.32593 0.01927 0.33086 0.02014 0.33549 C 0.0224 0.3463 0.02413 0.35802 0.0283 0.36698 C 0.03056 0.37191 0.03386 0.3784 0.03559 0.38426 C 0.03646 0.38796 0.03681 0.39198 0.03785 0.39568 C 0.03889 0.39877 0.0408 0.40123 0.04202 0.40432 C 0.04549 0.41327 0.04549 0.41698 0.04844 0.42716 C 0.04966 0.43148 0.05104 0.4358 0.05243 0.44012 C 0.05851 0.48056 0.05486 0.46574 0.06059 0.48611 C 0.06094 0.4929 0.06111 0.50494 0.06285 0.51173 C 0.06337 0.51358 0.06459 0.51451 0.06528 0.51605 C 0.06823 0.52222 0.06545 0.51914 0.06945 0.52469 C 0.07014 0.52593 0.07101 0.52654 0.07188 0.52747 C 0.07674 0.53488 0.07292 0.5321 0.07743 0.53488 C 0.07847 0.53704 0.07952 0.53951 0.08073 0.54198 C 0.08143 0.54352 0.08229 0.54475 0.08316 0.5463 C 0.08403 0.54815 0.08472 0.55 0.08559 0.55185 C 0.08594 0.55309 0.08663 0.5537 0.08716 0.55494 C 0.08768 0.55617 0.0882 0.55772 0.08872 0.55926 C 0.08924 0.56019 0.08993 0.5608 0.09028 0.56204 C 0.09097 0.56327 0.09132 0.56512 0.09202 0.56636 C 0.09271 0.56759 0.09375 0.5679 0.09445 0.56914 C 0.09532 0.57099 0.09584 0.57315 0.09688 0.575 C 0.09809 0.57747 0.10087 0.5821 0.10087 0.5821 C 0.10174 0.58519 0.10278 0.58951 0.104 0.59198 C 0.10538 0.59475 0.10625 0.59815 0.10816 0.59938 L 0.11059 0.60062 C 0.11129 0.60216 0.11198 0.6037 0.11302 0.60494 C 0.11563 0.60864 0.11823 0.61019 0.12014 0.61512 C 0.1217 0.61883 0.12153 0.62161 0.12344 0.625 C 0.12535 0.6287 0.12639 0.62809 0.129 0.62932 C 0.13472 0.6321 0.12778 0.62901 0.13472 0.63364 C 0.13577 0.63426 0.13681 0.63457 0.13802 0.63519 C 0.13959 0.63704 0.1415 0.63827 0.14271 0.64074 C 0.14323 0.64167 0.14375 0.6429 0.14445 0.64383 C 0.14514 0.64444 0.14601 0.64475 0.14688 0.64506 C 0.14983 0.65062 0.14809 0.64938 0.15174 0.64938 " pathEditMode="relative" ptsTypes="AAAAAAAAAAAAAAAAAAAAAAAAAAAAAAAAAAAAAAAAAAAAAAAA">
                                      <p:cBhvr>
                                        <p:cTn id="24" dur="2000" fill="hold"/>
                                        <p:tgtEl>
                                          <p:spTgt spid="26"/>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2.77778E-7 -5.18519E-6 L 2.77778E-7 -5.18519E-6 C 0.00348 0.00277 0.00695 0.00524 0.01042 0.00833 C 0.01893 0.01635 0.02552 0.02561 0.03212 0.03857 C 0.03837 0.05061 0.04375 0.06388 0.0507 0.07438 C 0.05226 0.07684 0.054 0.07901 0.05556 0.08147 C 0.06111 0.09073 0.07101 0.11203 0.07327 0.11759 C 0.07848 0.12931 0.08316 0.14228 0.08785 0.15462 C 0.09271 0.16789 0.09653 0.18271 0.10226 0.19475 C 0.11025 0.21172 0.11181 0.21326 0.11771 0.23364 C 0.12309 0.25215 0.12848 0.27067 0.13386 0.2895 C 0.14011 0.31203 0.13542 0.29907 0.14271 0.32098 C 0.14636 0.3324 0.15105 0.34043 0.15556 0.35123 C 0.1573 0.35524 0.15868 0.35987 0.16042 0.36419 C 0.16268 0.37005 0.16528 0.3753 0.16771 0.38117 C 0.16997 0.38703 0.17205 0.39259 0.17414 0.39845 C 0.17466 0.4003 0.175 0.40246 0.1757 0.40431 C 0.17796 0.40956 0.18559 0.42592 0.18941 0.43147 C 0.19427 0.43826 0.19202 0.43549 0.19584 0.44012 C 0.19896 0.44938 0.19792 0.44752 0.20313 0.45586 C 0.21945 0.48209 0.21355 0.47283 0.23368 0.49598 C 0.23542 0.49783 0.23681 0.50092 0.23855 0.50184 C 0.23976 0.50215 0.2408 0.50277 0.24184 0.50308 C 0.24375 0.50401 0.24566 0.50524 0.2474 0.50617 C 0.25087 0.50771 0.25452 0.50864 0.25799 0.51049 C 0.26164 0.51234 0.26407 0.51512 0.26771 0.51604 C 0.26841 0.51635 0.26927 0.51604 0.27014 0.51604 " pathEditMode="relative" ptsTypes="AAAAAAAAAAAAAAAAAAAAAAAAAAA">
                                      <p:cBhvr>
                                        <p:cTn id="26" dur="2000" fill="hold"/>
                                        <p:tgtEl>
                                          <p:spTgt spid="22"/>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2.5E-6 -3.20988E-6 L -2.5E-6 -3.20988E-6 C -0.00034 0.01667 -0.00052 0.03333 -0.00087 0.05 C -0.00104 0.05278 -0.00156 0.05586 -0.00173 0.05864 C -0.0033 0.07901 -0.00173 0.06451 -0.0033 0.0787 C -0.00469 0.11296 -0.00295 0.08488 -0.00659 0.11605 C -0.00764 0.125 -0.0085 0.14167 -0.01059 0.15031 C -0.01146 0.1537 -0.01232 0.1571 -0.01302 0.16049 C -0.01354 0.16327 -0.01389 0.16636 -0.01458 0.16883 C -0.01909 0.18673 -0.01528 0.16481 -0.01857 0.18488 C -0.01927 0.18796 -0.01962 0.19136 -0.02031 0.19475 C -0.021 0.19815 -0.02205 0.20123 -0.02274 0.20494 C -0.02396 0.2108 -0.02465 0.21728 -0.02587 0.22346 C -0.02795 0.23302 -0.02899 0.23518 -0.03159 0.24197 C -0.03177 0.24352 -0.03194 0.24506 -0.03229 0.2463 C -0.03281 0.24753 -0.0335 0.24815 -0.03403 0.24907 C -0.03455 0.25062 -0.03507 0.25216 -0.03559 0.25339 C -0.03611 0.25463 -0.0368 0.25525 -0.03715 0.25648 C -0.03837 0.25926 -0.03923 0.26234 -0.04045 0.26512 C -0.04149 0.26728 -0.04271 0.26944 -0.04357 0.27222 C -0.04444 0.27438 -0.04462 0.27685 -0.04531 0.27932 C -0.04583 0.28117 -0.04653 0.28302 -0.04687 0.28518 C -0.04809 0.29167 -0.04861 0.29876 -0.05017 0.30525 C -0.05087 0.30833 -0.05191 0.31173 -0.0526 0.31512 C -0.05312 0.31852 -0.05347 0.32191 -0.05416 0.32531 C -0.05486 0.32809 -0.0559 0.33086 -0.05659 0.33364 C -0.05781 0.33858 -0.05868 0.34352 -0.05972 0.34815 C -0.0658 0.3716 -0.06146 0.35401 -0.06701 0.37099 C -0.06788 0.37376 -0.06857 0.37685 -0.06944 0.37963 C -0.07187 0.38734 -0.0743 0.39506 -0.07673 0.40247 C -0.07778 0.40586 -0.07899 0.40926 -0.08003 0.41265 C -0.08246 0.42068 -0.08524 0.42839 -0.08715 0.43704 C -0.08784 0.43951 -0.08819 0.44197 -0.08889 0.44414 C -0.08975 0.44722 -0.09114 0.44969 -0.09201 0.45278 C -0.09271 0.45463 -0.09323 0.45648 -0.09375 0.45833 C -0.09409 0.45988 -0.09409 0.46142 -0.09444 0.46265 C -0.09548 0.46574 -0.0967 0.46852 -0.09774 0.4713 C -0.09826 0.47284 -0.09896 0.47407 -0.0993 0.47562 C -0.10156 0.48333 -0.10364 0.49105 -0.10573 0.49846 C -0.10764 0.50494 -0.11076 0.51327 -0.11232 0.52006 C -0.11319 0.525 -0.11684 0.55247 -0.11944 0.55741 L -0.12118 0.56018 L -0.12274 0.56883 C -0.12326 0.57191 -0.12361 0.575 -0.12517 0.57747 C -0.12656 0.57963 -0.12864 0.58086 -0.13003 0.58302 C -0.13073 0.58457 -0.13159 0.5858 -0.13246 0.58734 C -0.13333 0.5892 -0.13385 0.59167 -0.13489 0.59321 C -0.13594 0.59506 -0.13767 0.59599 -0.13889 0.59753 C -0.14271 0.60247 -0.14618 0.60864 -0.15017 0.61327 C -0.1526 0.61605 -0.15503 0.61883 -0.15746 0.62191 C -0.15885 0.62376 -0.16007 0.62593 -0.16146 0.62747 C -0.16354 0.62994 -0.1658 0.63117 -0.16788 0.63333 C -0.16927 0.63457 -0.17048 0.63642 -0.17187 0.63765 C -0.1783 0.64383 -0.17795 0.64197 -0.18316 0.64907 C -0.18385 0.65 -0.1842 0.65123 -0.18489 0.65185 C -0.18646 0.65401 -0.18975 0.65772 -0.18975 0.65772 C -0.18993 0.65926 -0.1901 0.6608 -0.19045 0.66204 C -0.19166 0.66512 -0.19271 0.66512 -0.19462 0.66636 C -0.19757 0.67037 -0.20225 0.67685 -0.20503 0.67932 C -0.20607 0.68025 -0.20712 0.68117 -0.20833 0.6821 C -0.20903 0.68272 -0.21059 0.68364 -0.21059 0.68364 " pathEditMode="relative" ptsTypes="AAAAAAAAAAAAAAAAAAAAAAAAAAAAAAAAAAAAAAAAAAAAAAAAAAAAAAAAAAAAA">
                                      <p:cBhvr>
                                        <p:cTn id="28" dur="2000" fill="hold"/>
                                        <p:tgtEl>
                                          <p:spTgt spid="2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nvPr>
        </p:nvGraphicFramePr>
        <p:xfrm>
          <a:off x="1161445" y="598743"/>
          <a:ext cx="711855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6" name="Picture 24" descr="Image result for car navigation system kiev"/>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8562" y="4034677"/>
            <a:ext cx="1845424" cy="8465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15</a:t>
            </a:fld>
            <a:endParaRPr lang="nl-NL"/>
          </a:p>
        </p:txBody>
      </p:sp>
      <p:sp>
        <p:nvSpPr>
          <p:cNvPr id="6" name="Cloud 5"/>
          <p:cNvSpPr/>
          <p:nvPr/>
        </p:nvSpPr>
        <p:spPr>
          <a:xfrm>
            <a:off x="1357208" y="350990"/>
            <a:ext cx="958645" cy="47194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Up-Down Arrow 6"/>
          <p:cNvSpPr/>
          <p:nvPr/>
        </p:nvSpPr>
        <p:spPr>
          <a:xfrm>
            <a:off x="1681672" y="660706"/>
            <a:ext cx="309716" cy="4940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7"/>
          <p:cNvSpPr txBox="1"/>
          <p:nvPr/>
        </p:nvSpPr>
        <p:spPr>
          <a:xfrm>
            <a:off x="2102002" y="1378974"/>
            <a:ext cx="1429879" cy="200055"/>
          </a:xfrm>
          <a:prstGeom prst="rect">
            <a:avLst/>
          </a:prstGeom>
          <a:noFill/>
        </p:spPr>
        <p:txBody>
          <a:bodyPr wrap="none" lIns="0" tIns="0" rIns="0" bIns="0" rtlCol="0">
            <a:spAutoFit/>
          </a:bodyPr>
          <a:lstStyle/>
          <a:p>
            <a:r>
              <a:rPr lang="en-US" sz="1300" dirty="0"/>
              <a:t>Machine Response</a:t>
            </a:r>
            <a:endParaRPr lang="nl-NL" sz="1300" dirty="0" err="1"/>
          </a:p>
        </p:txBody>
      </p:sp>
      <p:sp>
        <p:nvSpPr>
          <p:cNvPr id="9" name="TextBox 8"/>
          <p:cNvSpPr txBox="1"/>
          <p:nvPr/>
        </p:nvSpPr>
        <p:spPr>
          <a:xfrm>
            <a:off x="4478876" y="1378974"/>
            <a:ext cx="1243930" cy="200055"/>
          </a:xfrm>
          <a:prstGeom prst="rect">
            <a:avLst/>
          </a:prstGeom>
          <a:noFill/>
        </p:spPr>
        <p:txBody>
          <a:bodyPr wrap="none" lIns="0" tIns="0" rIns="0" bIns="0" rtlCol="0">
            <a:spAutoFit/>
          </a:bodyPr>
          <a:lstStyle/>
          <a:p>
            <a:r>
              <a:rPr lang="en-US" sz="1300" dirty="0"/>
              <a:t>Human Reaction</a:t>
            </a:r>
            <a:endParaRPr lang="nl-NL" sz="1300" dirty="0" err="1"/>
          </a:p>
        </p:txBody>
      </p:sp>
      <p:cxnSp>
        <p:nvCxnSpPr>
          <p:cNvPr id="12" name="Straight Connector 11"/>
          <p:cNvCxnSpPr/>
          <p:nvPr/>
        </p:nvCxnSpPr>
        <p:spPr>
          <a:xfrm flipH="1">
            <a:off x="1460090" y="257486"/>
            <a:ext cx="1032387"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90483" y="257486"/>
            <a:ext cx="1201994"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8"/>
          <a:stretch>
            <a:fillRect/>
          </a:stretch>
        </p:blipFill>
        <p:spPr>
          <a:xfrm>
            <a:off x="26385" y="3075340"/>
            <a:ext cx="1152127" cy="1118837"/>
          </a:xfrm>
          <a:prstGeom prst="rect">
            <a:avLst/>
          </a:prstGeom>
        </p:spPr>
      </p:pic>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15</a:t>
            </a:fld>
            <a:endParaRPr lang="nl-NL"/>
          </a:p>
        </p:txBody>
      </p:sp>
      <p:pic>
        <p:nvPicPr>
          <p:cNvPr id="18" name="Picture 8" descr="Image result for stock rates liv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611" y="3962320"/>
            <a:ext cx="1278988" cy="959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eb dash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4220" y="4123901"/>
            <a:ext cx="1081231" cy="786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1468" y="3108896"/>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car sensor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65966" y="4079863"/>
            <a:ext cx="1415527" cy="87466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ar self driv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5714" y="3922227"/>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speedomet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33273" y="3272957"/>
            <a:ext cx="1177239" cy="7357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Image result for payment has been processed"/>
          <p:cNvPicPr>
            <a:picLocks noChangeAspect="1" noChangeArrowheads="1"/>
          </p:cNvPicPr>
          <p:nvPr/>
        </p:nvPicPr>
        <p:blipFill rotWithShape="1">
          <a:blip r:embed="rId15">
            <a:extLst>
              <a:ext uri="{28A0092B-C50C-407E-A947-70E740481C1C}">
                <a14:useLocalDpi xmlns:a14="http://schemas.microsoft.com/office/drawing/2010/main" val="0"/>
              </a:ext>
            </a:extLst>
          </a:blip>
          <a:srcRect r="38325" b="48173"/>
          <a:stretch/>
        </p:blipFill>
        <p:spPr bwMode="auto">
          <a:xfrm>
            <a:off x="6281256" y="3039818"/>
            <a:ext cx="1427649" cy="6727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Image result for laser cutt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07550" y="4075256"/>
            <a:ext cx="1212043" cy="8060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 result for stock broker exchan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67332" y="3495223"/>
            <a:ext cx="888658" cy="6661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6426" y="3133321"/>
            <a:ext cx="1495148" cy="74282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4202666" y="1002890"/>
            <a:ext cx="0" cy="3907606"/>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4276" name="Picture 4" descr="Related imag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02550" y="143519"/>
            <a:ext cx="1565450" cy="117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26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fade">
                                      <p:cBhvr>
                                        <p:cTn id="7" dur="1000"/>
                                        <p:tgtEl>
                                          <p:spTgt spid="54276"/>
                                        </p:tgtEl>
                                      </p:cBhvr>
                                    </p:animEffect>
                                    <p:anim calcmode="lin" valueType="num">
                                      <p:cBhvr>
                                        <p:cTn id="8" dur="1000" fill="hold"/>
                                        <p:tgtEl>
                                          <p:spTgt spid="54276"/>
                                        </p:tgtEl>
                                        <p:attrNameLst>
                                          <p:attrName>ppt_x</p:attrName>
                                        </p:attrNameLst>
                                      </p:cBhvr>
                                      <p:tavLst>
                                        <p:tav tm="0">
                                          <p:val>
                                            <p:strVal val="#ppt_x"/>
                                          </p:val>
                                        </p:tav>
                                        <p:tav tm="100000">
                                          <p:val>
                                            <p:strVal val="#ppt_x"/>
                                          </p:val>
                                        </p:tav>
                                      </p:tavLst>
                                    </p:anim>
                                    <p:anim calcmode="lin" valueType="num">
                                      <p:cBhvr>
                                        <p:cTn id="9" dur="1000" fill="hold"/>
                                        <p:tgtEl>
                                          <p:spTgt spid="542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Integrity</a:t>
            </a:r>
            <a:endParaRPr lang="nl-NL" dirty="0"/>
          </a:p>
        </p:txBody>
      </p:sp>
      <p:sp>
        <p:nvSpPr>
          <p:cNvPr id="3" name="Content Placeholder 2"/>
          <p:cNvSpPr>
            <a:spLocks noGrp="1"/>
          </p:cNvSpPr>
          <p:nvPr>
            <p:ph idx="1"/>
          </p:nvPr>
        </p:nvSpPr>
        <p:spPr/>
        <p:txBody>
          <a:bodyPr/>
          <a:lstStyle/>
          <a:p>
            <a:r>
              <a:rPr lang="en-US" dirty="0" err="1"/>
              <a:t>Madelon’s</a:t>
            </a:r>
            <a:r>
              <a:rPr lang="en-US" dirty="0"/>
              <a:t> </a:t>
            </a:r>
            <a:r>
              <a:rPr lang="en-US" dirty="0" err="1"/>
              <a:t>pasje</a:t>
            </a:r>
            <a:endParaRPr lang="en-US" dirty="0"/>
          </a:p>
          <a:p>
            <a:r>
              <a:rPr lang="en-US" dirty="0"/>
              <a:t>Real world vs World of Databases</a:t>
            </a:r>
          </a:p>
          <a:p>
            <a:r>
              <a:rPr lang="en-US" dirty="0"/>
              <a:t>Relax!</a:t>
            </a:r>
          </a:p>
          <a:p>
            <a:r>
              <a:rPr lang="en-US" dirty="0"/>
              <a:t>Anomaly detection</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16</a:t>
            </a:fld>
            <a:endParaRPr lang="nl-NL"/>
          </a:p>
        </p:txBody>
      </p:sp>
      <p:pic>
        <p:nvPicPr>
          <p:cNvPr id="14338" name="Picture 2" descr="Image result for stick out like a sore thum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7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092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Constraints</a:t>
            </a:r>
            <a:r>
              <a:rPr lang="fr-FR" dirty="0"/>
              <a:t> </a:t>
            </a:r>
            <a:br>
              <a:rPr lang="fr-FR" dirty="0"/>
            </a:br>
            <a:r>
              <a:rPr lang="fr-FR" dirty="0"/>
              <a:t>to </a:t>
            </a:r>
            <a:r>
              <a:rPr lang="fr-FR" dirty="0" err="1"/>
              <a:t>protect</a:t>
            </a:r>
            <a:r>
              <a:rPr lang="fr-FR" dirty="0"/>
              <a:t> </a:t>
            </a:r>
            <a:r>
              <a:rPr lang="fr-FR" dirty="0" err="1"/>
              <a:t>integrity</a:t>
            </a:r>
            <a:endParaRPr lang="fr-FR" dirty="0"/>
          </a:p>
        </p:txBody>
      </p:sp>
      <p:sp>
        <p:nvSpPr>
          <p:cNvPr id="3" name="Content Placeholder 2"/>
          <p:cNvSpPr>
            <a:spLocks noGrp="1"/>
          </p:cNvSpPr>
          <p:nvPr>
            <p:ph idx="1"/>
          </p:nvPr>
        </p:nvSpPr>
        <p:spPr/>
        <p:txBody>
          <a:bodyPr>
            <a:normAutofit/>
          </a:bodyPr>
          <a:lstStyle/>
          <a:p>
            <a:r>
              <a:rPr lang="fr-FR" dirty="0" err="1"/>
              <a:t>Allowable</a:t>
            </a:r>
            <a:r>
              <a:rPr lang="fr-FR" dirty="0"/>
              <a:t> values</a:t>
            </a:r>
          </a:p>
          <a:p>
            <a:r>
              <a:rPr lang="fr-FR" dirty="0" err="1"/>
              <a:t>Mandatory</a:t>
            </a:r>
            <a:r>
              <a:rPr lang="fr-FR" dirty="0"/>
              <a:t> </a:t>
            </a:r>
            <a:r>
              <a:rPr lang="fr-FR" dirty="0" err="1"/>
              <a:t>attributes</a:t>
            </a:r>
            <a:endParaRPr lang="fr-FR" dirty="0"/>
          </a:p>
          <a:p>
            <a:r>
              <a:rPr lang="fr-FR" dirty="0"/>
              <a:t>(</a:t>
            </a:r>
            <a:r>
              <a:rPr lang="fr-FR" dirty="0" err="1"/>
              <a:t>Foreign</a:t>
            </a:r>
            <a:r>
              <a:rPr lang="fr-FR" dirty="0"/>
              <a:t> Key) </a:t>
            </a:r>
            <a:r>
              <a:rPr lang="fr-FR" dirty="0" err="1"/>
              <a:t>References</a:t>
            </a:r>
            <a:endParaRPr lang="fr-FR" dirty="0"/>
          </a:p>
          <a:p>
            <a:r>
              <a:rPr lang="fr-FR" dirty="0"/>
              <a:t>NULL</a:t>
            </a:r>
          </a:p>
          <a:p>
            <a:r>
              <a:rPr lang="fr-FR" dirty="0" err="1"/>
              <a:t>Constraints</a:t>
            </a:r>
            <a:r>
              <a:rPr lang="fr-FR" dirty="0"/>
              <a:t> on</a:t>
            </a:r>
          </a:p>
          <a:p>
            <a:pPr lvl="1"/>
            <a:r>
              <a:rPr lang="fr-FR" dirty="0"/>
              <a:t>type</a:t>
            </a:r>
          </a:p>
          <a:p>
            <a:pPr lvl="1"/>
            <a:r>
              <a:rPr lang="fr-FR" dirty="0" err="1"/>
              <a:t>length</a:t>
            </a:r>
            <a:endParaRPr lang="fr-FR" dirty="0"/>
          </a:p>
          <a:p>
            <a:pPr lvl="1"/>
            <a:r>
              <a:rPr lang="fr-FR" dirty="0"/>
              <a:t>format</a:t>
            </a:r>
          </a:p>
          <a:p>
            <a:pPr lvl="1"/>
            <a:r>
              <a:rPr lang="fr-FR" dirty="0" err="1"/>
              <a:t>Spelling</a:t>
            </a:r>
            <a:endParaRPr lang="fr-FR" dirty="0"/>
          </a:p>
          <a:p>
            <a:pPr lvl="1"/>
            <a:r>
              <a:rPr lang="fr-FR" dirty="0" err="1"/>
              <a:t>Character</a:t>
            </a:r>
            <a:r>
              <a:rPr lang="fr-FR" dirty="0"/>
              <a:t> </a:t>
            </a:r>
            <a:r>
              <a:rPr lang="fr-FR" dirty="0" err="1"/>
              <a:t>encoding</a:t>
            </a:r>
            <a:endParaRPr lang="fr-FR" dirty="0"/>
          </a:p>
          <a:p>
            <a:pPr lvl="1"/>
            <a:endParaRPr lang="fr-FR" dirty="0"/>
          </a:p>
        </p:txBody>
      </p:sp>
      <p:pic>
        <p:nvPicPr>
          <p:cNvPr id="7"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r="37461"/>
          <a:stretch/>
        </p:blipFill>
        <p:spPr bwMode="auto">
          <a:xfrm>
            <a:off x="5980813" y="1872639"/>
            <a:ext cx="2235041" cy="2552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8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is</a:t>
            </a:r>
            <a:r>
              <a:rPr lang="fr-FR" dirty="0"/>
              <a:t> </a:t>
            </a:r>
            <a:r>
              <a:rPr lang="fr-FR" dirty="0" err="1"/>
              <a:t>representation</a:t>
            </a:r>
            <a:r>
              <a:rPr lang="fr-FR" dirty="0"/>
              <a:t> of </a:t>
            </a:r>
            <a:br>
              <a:rPr lang="fr-FR" dirty="0"/>
            </a:br>
            <a:r>
              <a:rPr lang="fr-FR" dirty="0"/>
              <a:t>the </a:t>
            </a:r>
            <a:r>
              <a:rPr lang="fr-FR" dirty="0" err="1"/>
              <a:t>known</a:t>
            </a:r>
            <a:r>
              <a:rPr lang="fr-FR" dirty="0"/>
              <a:t> real world</a:t>
            </a:r>
          </a:p>
        </p:txBody>
      </p:sp>
      <p:sp>
        <p:nvSpPr>
          <p:cNvPr id="3" name="Content Placeholder 2"/>
          <p:cNvSpPr>
            <a:spLocks noGrp="1"/>
          </p:cNvSpPr>
          <p:nvPr>
            <p:ph idx="1"/>
          </p:nvPr>
        </p:nvSpPr>
        <p:spPr/>
        <p:txBody>
          <a:bodyPr/>
          <a:lstStyle/>
          <a:p>
            <a:r>
              <a:rPr lang="fr-FR" dirty="0"/>
              <a:t>How </a:t>
            </a:r>
            <a:r>
              <a:rPr lang="fr-FR" dirty="0" err="1"/>
              <a:t>useful</a:t>
            </a:r>
            <a:r>
              <a:rPr lang="fr-FR" dirty="0"/>
              <a:t> </a:t>
            </a:r>
            <a:r>
              <a:rPr lang="fr-FR" dirty="0" err="1"/>
              <a:t>is</a:t>
            </a:r>
            <a:r>
              <a:rPr lang="fr-FR" dirty="0"/>
              <a:t> </a:t>
            </a:r>
            <a:r>
              <a:rPr lang="fr-FR" dirty="0" err="1"/>
              <a:t>it</a:t>
            </a:r>
            <a:r>
              <a:rPr lang="fr-FR" dirty="0"/>
              <a:t> to </a:t>
            </a:r>
            <a:r>
              <a:rPr lang="fr-FR" dirty="0" err="1"/>
              <a:t>enforce</a:t>
            </a:r>
            <a:r>
              <a:rPr lang="fr-FR" dirty="0"/>
              <a:t> data </a:t>
            </a:r>
            <a:r>
              <a:rPr lang="fr-FR" dirty="0" err="1"/>
              <a:t>integrity</a:t>
            </a:r>
            <a:r>
              <a:rPr lang="fr-FR" dirty="0"/>
              <a:t>?</a:t>
            </a:r>
          </a:p>
          <a:p>
            <a:pPr lvl="1"/>
            <a:endParaRPr lang="fr-FR" dirty="0"/>
          </a:p>
        </p:txBody>
      </p:sp>
      <p:pic>
        <p:nvPicPr>
          <p:cNvPr id="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4377" y="2105246"/>
            <a:ext cx="3639542" cy="25996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046225" y="2836721"/>
            <a:ext cx="1302116" cy="1832100"/>
          </a:xfrm>
          <a:prstGeom prst="rect">
            <a:avLst/>
          </a:prstGeom>
        </p:spPr>
      </p:pic>
      <p:pic>
        <p:nvPicPr>
          <p:cNvPr id="10" name="Picture 2" descr="Gender Neutral Symbol Unisex Restroom Door ADA Signs - 12&quot; x 12&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048" y="2372551"/>
            <a:ext cx="1142108" cy="114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91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Integrity</a:t>
            </a:r>
            <a:endParaRPr lang="fr-FR" dirty="0"/>
          </a:p>
        </p:txBody>
      </p:sp>
      <p:sp>
        <p:nvSpPr>
          <p:cNvPr id="3" name="Content Placeholder 2"/>
          <p:cNvSpPr>
            <a:spLocks noGrp="1"/>
          </p:cNvSpPr>
          <p:nvPr>
            <p:ph idx="1"/>
          </p:nvPr>
        </p:nvSpPr>
        <p:spPr/>
        <p:txBody>
          <a:bodyPr/>
          <a:lstStyle/>
          <a:p>
            <a:r>
              <a:rPr lang="en-US" dirty="0"/>
              <a:t>Why?</a:t>
            </a:r>
          </a:p>
          <a:p>
            <a:r>
              <a:rPr lang="en-US" dirty="0"/>
              <a:t>Is it about truth?</a:t>
            </a:r>
          </a:p>
          <a:p>
            <a:r>
              <a:rPr lang="en-US" dirty="0"/>
              <a:t>About regulations and by-the-book?</a:t>
            </a:r>
          </a:p>
          <a:p>
            <a:r>
              <a:rPr lang="en-US" dirty="0"/>
              <a:t>Allow IT systems to run smoothly and not get confused?</a:t>
            </a:r>
          </a:p>
          <a:p>
            <a:r>
              <a:rPr lang="en-US" dirty="0"/>
              <a:t>About auditability and non-repudiation?</a:t>
            </a:r>
          </a:p>
          <a:p>
            <a:endParaRPr lang="en-US" dirty="0"/>
          </a:p>
          <a:p>
            <a:r>
              <a:rPr lang="en-US" dirty="0"/>
              <a:t>What about the real world?</a:t>
            </a:r>
          </a:p>
          <a:p>
            <a:pPr lvl="1"/>
            <a:r>
              <a:rPr lang="en-US" dirty="0"/>
              <a:t>Data in IT is just a representation;</a:t>
            </a:r>
            <a:br>
              <a:rPr lang="en-US" dirty="0"/>
            </a:br>
            <a:r>
              <a:rPr lang="en-US" dirty="0"/>
              <a:t>if the world is not by the book – what should IT do? </a:t>
            </a:r>
            <a:endParaRPr lang="nl-NL" dirty="0"/>
          </a:p>
          <a:p>
            <a:pPr lvl="1"/>
            <a:endParaRPr lang="fr-FR" dirty="0"/>
          </a:p>
        </p:txBody>
      </p:sp>
      <p:pic>
        <p:nvPicPr>
          <p:cNvPr id="11" name="Picture 2" descr="Image result for ostrich head in sa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2828" y="127559"/>
            <a:ext cx="2316956" cy="2280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498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Lucas Jellema</a:t>
            </a:r>
            <a:br>
              <a:rPr lang="en-US" dirty="0"/>
            </a:br>
            <a:r>
              <a:rPr lang="en-US" dirty="0"/>
              <a:t>Architect / Developer</a:t>
            </a:r>
            <a:br>
              <a:rPr lang="en-US" dirty="0"/>
            </a:br>
            <a:br>
              <a:rPr lang="en-US" dirty="0"/>
            </a:br>
            <a:r>
              <a:rPr lang="en-US" dirty="0"/>
              <a:t>1994 started in IT at Oracle </a:t>
            </a:r>
            <a:br>
              <a:rPr lang="en-US" dirty="0"/>
            </a:br>
            <a:r>
              <a:rPr lang="en-US" dirty="0"/>
              <a:t>2002 joined AMIS</a:t>
            </a:r>
            <a:br>
              <a:rPr lang="en-US" dirty="0"/>
            </a:br>
            <a:r>
              <a:rPr lang="en-US" dirty="0"/>
              <a:t>Currently CTO &amp; Solution Architect</a:t>
            </a:r>
            <a:br>
              <a:rPr lang="nl-NL" dirty="0"/>
            </a:br>
            <a:endParaRPr lang="nl-NL" dirty="0"/>
          </a:p>
        </p:txBody>
      </p:sp>
      <p:pic>
        <p:nvPicPr>
          <p:cNvPr id="4" name="Picture 3" descr="cid:image001.jpg@01CE5266.DC9D20F0">
            <a:extLst>
              <a:ext uri="{FF2B5EF4-FFF2-40B4-BE49-F238E27FC236}">
                <a16:creationId xmlns:a16="http://schemas.microsoft.com/office/drawing/2014/main" id="{44E27BC3-E113-408E-BC6D-54DFFB136AF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84773" y="4330864"/>
            <a:ext cx="1278216" cy="363844"/>
          </a:xfrm>
          <a:prstGeom prst="rect">
            <a:avLst/>
          </a:prstGeom>
          <a:noFill/>
          <a:ln>
            <a:noFill/>
          </a:ln>
        </p:spPr>
      </p:pic>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The Art of Intelligence</a:t>
            </a:r>
            <a:endParaRPr lang="nl-NL" noProof="0" dirty="0"/>
          </a:p>
        </p:txBody>
      </p:sp>
      <p:pic>
        <p:nvPicPr>
          <p:cNvPr id="8" name="Picture 7">
            <a:extLst>
              <a:ext uri="{FF2B5EF4-FFF2-40B4-BE49-F238E27FC236}">
                <a16:creationId xmlns:a16="http://schemas.microsoft.com/office/drawing/2014/main" id="{C3EC22D6-9E9E-4E93-9A3B-F13105CF2B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45202" y="4258971"/>
            <a:ext cx="1335902" cy="539710"/>
          </a:xfrm>
          <a:prstGeom prst="rect">
            <a:avLst/>
          </a:prstGeom>
        </p:spPr>
      </p:pic>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4"/>
          <a:stretch>
            <a:fillRect/>
          </a:stretch>
        </p:blipFill>
        <p:spPr>
          <a:xfrm>
            <a:off x="6393381" y="1217388"/>
            <a:ext cx="2133759" cy="1926047"/>
          </a:xfrm>
          <a:prstGeom prst="rect">
            <a:avLst/>
          </a:prstGeom>
        </p:spPr>
      </p:pic>
      <p:pic>
        <p:nvPicPr>
          <p:cNvPr id="2050" name="Picture 2" descr="Image result for netherlands new zealand">
            <a:extLst>
              <a:ext uri="{FF2B5EF4-FFF2-40B4-BE49-F238E27FC236}">
                <a16:creationId xmlns:a16="http://schemas.microsoft.com/office/drawing/2014/main" id="{986C49B4-1D6A-449A-921D-46FEFBF756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17929" y="27038"/>
            <a:ext cx="945060" cy="756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91331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20</a:t>
            </a:fld>
            <a:endParaRPr lang="nl-NL"/>
          </a:p>
        </p:txBody>
      </p:sp>
      <p:pic>
        <p:nvPicPr>
          <p:cNvPr id="55298" name="Picture 2" descr="Image result for anomaly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3458"/>
            <a:ext cx="9247239" cy="6017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24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Anomaly Detection</a:t>
            </a:r>
            <a:endParaRPr lang="nl-NL" dirty="0"/>
          </a:p>
        </p:txBody>
      </p:sp>
      <p:sp>
        <p:nvSpPr>
          <p:cNvPr id="3" name="Content Placeholder 2"/>
          <p:cNvSpPr>
            <a:spLocks noGrp="1"/>
          </p:cNvSpPr>
          <p:nvPr>
            <p:ph idx="1"/>
          </p:nvPr>
        </p:nvSpPr>
        <p:spPr/>
        <p:txBody>
          <a:bodyPr/>
          <a:lstStyle/>
          <a:p>
            <a:r>
              <a:rPr lang="en-US" dirty="0"/>
              <a:t>Find fishy values and derive business integrity rules by scanning data</a:t>
            </a:r>
          </a:p>
          <a:p>
            <a:pPr marL="0" indent="0">
              <a:buNone/>
            </a:pP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21</a:t>
            </a:fld>
            <a:endParaRPr lang="nl-NL"/>
          </a:p>
        </p:txBody>
      </p:sp>
      <p:pic>
        <p:nvPicPr>
          <p:cNvPr id="56322" name="Picture 2" descr="Image result for anomaly det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070" y="1667336"/>
            <a:ext cx="3248025"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98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BOL - CQRS</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22</a:t>
            </a:fld>
            <a:endParaRPr lang="nl-NL"/>
          </a:p>
        </p:txBody>
      </p:sp>
      <p:pic>
        <p:nvPicPr>
          <p:cNvPr id="1945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396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077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 Online - </a:t>
            </a:r>
            <a:r>
              <a:rPr lang="en-US" dirty="0" err="1"/>
              <a:t>WebShop</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23</a:t>
            </a:fld>
            <a:endParaRPr lang="nl-NL"/>
          </a:p>
        </p:txBody>
      </p:sp>
      <p:sp>
        <p:nvSpPr>
          <p:cNvPr id="6" name="Can 5"/>
          <p:cNvSpPr/>
          <p:nvPr/>
        </p:nvSpPr>
        <p:spPr>
          <a:xfrm>
            <a:off x="4678124" y="1592796"/>
            <a:ext cx="2333625" cy="12477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nl-NL" sz="1013" dirty="0"/>
          </a:p>
          <a:p>
            <a:pPr algn="ctr"/>
            <a:endParaRPr lang="en-US" sz="1013" dirty="0"/>
          </a:p>
          <a:p>
            <a:pPr algn="ctr"/>
            <a:endParaRPr lang="en-US" sz="1013" dirty="0"/>
          </a:p>
          <a:p>
            <a:pPr algn="ctr"/>
            <a:endParaRPr lang="en-US" sz="1013" dirty="0"/>
          </a:p>
        </p:txBody>
      </p:sp>
      <p:sp>
        <p:nvSpPr>
          <p:cNvPr id="7" name="Left Arrow 6"/>
          <p:cNvSpPr/>
          <p:nvPr/>
        </p:nvSpPr>
        <p:spPr>
          <a:xfrm>
            <a:off x="6873637" y="2040471"/>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8" name="TextBox 7"/>
          <p:cNvSpPr txBox="1"/>
          <p:nvPr/>
        </p:nvSpPr>
        <p:spPr>
          <a:xfrm>
            <a:off x="7030799" y="2216683"/>
            <a:ext cx="1587294" cy="323165"/>
          </a:xfrm>
          <a:prstGeom prst="rect">
            <a:avLst/>
          </a:prstGeom>
          <a:noFill/>
        </p:spPr>
        <p:txBody>
          <a:bodyPr wrap="none" rtlCol="0">
            <a:spAutoFit/>
          </a:bodyPr>
          <a:lstStyle/>
          <a:p>
            <a:r>
              <a:rPr lang="nl-NL" sz="1500" dirty="0"/>
              <a:t>Product updates</a:t>
            </a:r>
            <a:endParaRPr lang="en-US" sz="1500" dirty="0" err="1"/>
          </a:p>
        </p:txBody>
      </p:sp>
      <p:cxnSp>
        <p:nvCxnSpPr>
          <p:cNvPr id="9" name="Straight Arrow Connector 8"/>
          <p:cNvCxnSpPr/>
          <p:nvPr/>
        </p:nvCxnSpPr>
        <p:spPr>
          <a:xfrm>
            <a:off x="2311162" y="18213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311162" y="19071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11162" y="19928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311162" y="20785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11162" y="21642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11162" y="22500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11162" y="23357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311162" y="24214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11162" y="25071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11162" y="25929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311162" y="26786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969004" y="1145121"/>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35261" y="4402671"/>
            <a:ext cx="590226" cy="248209"/>
          </a:xfrm>
          <a:prstGeom prst="rect">
            <a:avLst/>
          </a:prstGeom>
          <a:noFill/>
        </p:spPr>
        <p:txBody>
          <a:bodyPr wrap="none" rtlCol="0">
            <a:spAutoFit/>
          </a:bodyPr>
          <a:lstStyle/>
          <a:p>
            <a:r>
              <a:rPr lang="nl-NL" sz="1013" dirty="0"/>
              <a:t>firewall</a:t>
            </a:r>
            <a:endParaRPr lang="en-US" sz="1013" dirty="0" err="1"/>
          </a:p>
        </p:txBody>
      </p:sp>
      <p:sp>
        <p:nvSpPr>
          <p:cNvPr id="23" name="TextBox 22"/>
          <p:cNvSpPr txBox="1"/>
          <p:nvPr/>
        </p:nvSpPr>
        <p:spPr>
          <a:xfrm>
            <a:off x="5086253" y="3089569"/>
            <a:ext cx="2332690"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a:t>
            </a:r>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4" name="TextBox 23"/>
          <p:cNvSpPr txBox="1"/>
          <p:nvPr/>
        </p:nvSpPr>
        <p:spPr>
          <a:xfrm>
            <a:off x="929094" y="3087883"/>
            <a:ext cx="1499128" cy="1600438"/>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 line</a:t>
            </a:r>
          </a:p>
          <a:p>
            <a:r>
              <a:rPr lang="nl-NL" sz="1400" dirty="0"/>
              <a:t>Speed is </a:t>
            </a:r>
            <a:r>
              <a:rPr lang="nl-NL" sz="1400" dirty="0" err="1"/>
              <a:t>crucial</a:t>
            </a:r>
            <a:r>
              <a:rPr lang="nl-NL" sz="1400" dirty="0"/>
              <a:t> </a:t>
            </a:r>
          </a:p>
          <a:p>
            <a:r>
              <a:rPr lang="nl-NL" sz="1400" dirty="0"/>
              <a:t>XHTML &amp; JSON</a:t>
            </a:r>
          </a:p>
          <a:p>
            <a:r>
              <a:rPr lang="nl-NL" sz="1400" dirty="0"/>
              <a:t>&gt; 5M </a:t>
            </a:r>
            <a:r>
              <a:rPr lang="nl-NL" sz="1400" dirty="0" err="1"/>
              <a:t>visits</a:t>
            </a:r>
            <a:endParaRPr lang="nl-NL" sz="1400" dirty="0"/>
          </a:p>
          <a:p>
            <a:endParaRPr lang="nl-NL" sz="1400" dirty="0"/>
          </a:p>
          <a:p>
            <a:endParaRPr lang="en-US" sz="1400" dirty="0" err="1"/>
          </a:p>
        </p:txBody>
      </p:sp>
      <p:sp>
        <p:nvSpPr>
          <p:cNvPr id="27" name="TextBox 26"/>
          <p:cNvSpPr txBox="1"/>
          <p:nvPr/>
        </p:nvSpPr>
        <p:spPr>
          <a:xfrm>
            <a:off x="997390" y="1702888"/>
            <a:ext cx="1608133" cy="1384995"/>
          </a:xfrm>
          <a:prstGeom prst="rect">
            <a:avLst/>
          </a:prstGeom>
          <a:solidFill>
            <a:schemeClr val="accent2">
              <a:lumMod val="40000"/>
              <a:lumOff val="60000"/>
            </a:schemeClr>
          </a:solidFill>
        </p:spPr>
        <p:txBody>
          <a:bodyPr wrap="none" rtlCol="0">
            <a:spAutoFit/>
          </a:bodyPr>
          <a:lstStyle/>
          <a:p>
            <a:r>
              <a:rPr lang="nl-NL" sz="1400" dirty="0"/>
              <a:t>Webshop </a:t>
            </a:r>
            <a:r>
              <a:rPr lang="nl-NL" sz="1400" dirty="0" err="1"/>
              <a:t>visits</a:t>
            </a:r>
            <a:endParaRPr lang="nl-NL" sz="1400" dirty="0"/>
          </a:p>
          <a:p>
            <a:pPr marL="257175" indent="-257175">
              <a:buFontTx/>
              <a:buChar char="-"/>
            </a:pPr>
            <a:r>
              <a:rPr lang="nl-NL" sz="1400" dirty="0" err="1"/>
              <a:t>searches</a:t>
            </a:r>
            <a:endParaRPr lang="nl-NL" sz="1400" dirty="0"/>
          </a:p>
          <a:p>
            <a:pPr marL="257175" indent="-257175">
              <a:buFontTx/>
              <a:buChar char="-"/>
            </a:pPr>
            <a:r>
              <a:rPr lang="nl-NL" sz="1400" dirty="0"/>
              <a:t>product details</a:t>
            </a:r>
          </a:p>
          <a:p>
            <a:pPr marL="257175" indent="-257175">
              <a:buFontTx/>
              <a:buChar char="-"/>
            </a:pPr>
            <a:r>
              <a:rPr lang="nl-NL" sz="1400" dirty="0"/>
              <a:t>Orders</a:t>
            </a:r>
            <a:br>
              <a:rPr lang="nl-NL" sz="1400" dirty="0"/>
            </a:br>
            <a:br>
              <a:rPr lang="nl-NL" sz="1400" dirty="0"/>
            </a:br>
            <a:endParaRPr lang="en-US" sz="1400" dirty="0" err="1"/>
          </a:p>
        </p:txBody>
      </p:sp>
      <p:pic>
        <p:nvPicPr>
          <p:cNvPr id="28" name="Picture 4" descr="Image result for oracle database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7010" y="220970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05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24</a:t>
            </a:fld>
            <a:endParaRPr lang="nl-NL"/>
          </a:p>
        </p:txBody>
      </p:sp>
      <p:sp>
        <p:nvSpPr>
          <p:cNvPr id="6" name="Rectangle 5"/>
          <p:cNvSpPr/>
          <p:nvPr/>
        </p:nvSpPr>
        <p:spPr>
          <a:xfrm>
            <a:off x="-584200" y="1342300"/>
            <a:ext cx="1921933" cy="327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3369366" y="25736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8" name="Can 7"/>
          <p:cNvSpPr/>
          <p:nvPr/>
        </p:nvSpPr>
        <p:spPr>
          <a:xfrm>
            <a:off x="3274116" y="240220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9" name="Can 8"/>
          <p:cNvSpPr/>
          <p:nvPr/>
        </p:nvSpPr>
        <p:spPr>
          <a:xfrm>
            <a:off x="3178866" y="22307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cxnSp>
        <p:nvCxnSpPr>
          <p:cNvPr id="10" name="Straight Arrow Connector 9"/>
          <p:cNvCxnSpPr/>
          <p:nvPr/>
        </p:nvCxnSpPr>
        <p:spPr>
          <a:xfrm>
            <a:off x="854766" y="22874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54766" y="23731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4766" y="24588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54766" y="25446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54766" y="26303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54766" y="27160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54766" y="28017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54766" y="28875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54766" y="29732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54766" y="30589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54766" y="31446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5107" y="2148407"/>
            <a:ext cx="1441420" cy="1200329"/>
          </a:xfrm>
          <a:prstGeom prst="rect">
            <a:avLst/>
          </a:prstGeom>
          <a:solidFill>
            <a:schemeClr val="accent2">
              <a:lumMod val="40000"/>
              <a:lumOff val="60000"/>
            </a:schemeClr>
          </a:solidFill>
        </p:spPr>
        <p:txBody>
          <a:bodyPr wrap="none" rtlCol="0">
            <a:spAutoFit/>
          </a:bodyPr>
          <a:lstStyle/>
          <a:p>
            <a:r>
              <a:rPr lang="nl-NL" sz="1200" dirty="0"/>
              <a:t>Webshop </a:t>
            </a:r>
            <a:r>
              <a:rPr lang="nl-NL" sz="1200" dirty="0" err="1"/>
              <a:t>visits</a:t>
            </a:r>
            <a:endParaRPr lang="nl-NL" sz="1200" dirty="0"/>
          </a:p>
          <a:p>
            <a:pPr marL="257175" indent="-257175">
              <a:buFontTx/>
              <a:buChar char="-"/>
            </a:pPr>
            <a:r>
              <a:rPr lang="nl-NL" sz="1200" dirty="0" err="1"/>
              <a:t>searches</a:t>
            </a:r>
            <a:endParaRPr lang="nl-NL" sz="1200" dirty="0"/>
          </a:p>
          <a:p>
            <a:pPr marL="257175" indent="-257175">
              <a:buFontTx/>
              <a:buChar char="-"/>
            </a:pPr>
            <a:r>
              <a:rPr lang="nl-NL" sz="1200" dirty="0"/>
              <a:t>product details</a:t>
            </a:r>
          </a:p>
          <a:p>
            <a:pPr marL="257175" indent="-257175">
              <a:buFontTx/>
              <a:buChar char="-"/>
            </a:pPr>
            <a:r>
              <a:rPr lang="nl-NL" sz="1200" dirty="0"/>
              <a:t>Orders</a:t>
            </a:r>
            <a:br>
              <a:rPr lang="nl-NL" sz="1200" dirty="0"/>
            </a:br>
            <a:br>
              <a:rPr lang="nl-NL" sz="1200" dirty="0"/>
            </a:br>
            <a:endParaRPr lang="en-US" sz="1200" dirty="0" err="1"/>
          </a:p>
        </p:txBody>
      </p:sp>
      <p:cxnSp>
        <p:nvCxnSpPr>
          <p:cNvPr id="22" name="Straight Connector 21"/>
          <p:cNvCxnSpPr/>
          <p:nvPr/>
        </p:nvCxnSpPr>
        <p:spPr>
          <a:xfrm flipH="1">
            <a:off x="4960409" y="1515425"/>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568117" y="4782500"/>
            <a:ext cx="590226" cy="248209"/>
          </a:xfrm>
          <a:prstGeom prst="rect">
            <a:avLst/>
          </a:prstGeom>
          <a:noFill/>
        </p:spPr>
        <p:txBody>
          <a:bodyPr wrap="none" rtlCol="0">
            <a:spAutoFit/>
          </a:bodyPr>
          <a:lstStyle/>
          <a:p>
            <a:r>
              <a:rPr lang="nl-NL" sz="1013" dirty="0"/>
              <a:t>firewall</a:t>
            </a:r>
            <a:endParaRPr lang="en-US" sz="1013" dirty="0" err="1"/>
          </a:p>
        </p:txBody>
      </p:sp>
      <p:sp>
        <p:nvSpPr>
          <p:cNvPr id="24" name="TextBox 23"/>
          <p:cNvSpPr txBox="1"/>
          <p:nvPr/>
        </p:nvSpPr>
        <p:spPr>
          <a:xfrm>
            <a:off x="6599913" y="3502088"/>
            <a:ext cx="2332690"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a:t>
            </a:r>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5" name="TextBox 24"/>
          <p:cNvSpPr txBox="1"/>
          <p:nvPr/>
        </p:nvSpPr>
        <p:spPr>
          <a:xfrm>
            <a:off x="115108" y="3502087"/>
            <a:ext cx="1499128" cy="1600438"/>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 line</a:t>
            </a:r>
          </a:p>
          <a:p>
            <a:r>
              <a:rPr lang="nl-NL" sz="1400" dirty="0"/>
              <a:t>Speed is </a:t>
            </a:r>
            <a:r>
              <a:rPr lang="nl-NL" sz="1400" dirty="0" err="1"/>
              <a:t>crucial</a:t>
            </a:r>
            <a:r>
              <a:rPr lang="nl-NL" sz="1400" dirty="0"/>
              <a:t> </a:t>
            </a:r>
          </a:p>
          <a:p>
            <a:r>
              <a:rPr lang="nl-NL" sz="1400" dirty="0"/>
              <a:t>XHTML &amp; JSON</a:t>
            </a:r>
          </a:p>
          <a:p>
            <a:r>
              <a:rPr lang="nl-NL" sz="1400" dirty="0"/>
              <a:t>&gt; 1M </a:t>
            </a:r>
            <a:r>
              <a:rPr lang="nl-NL" sz="1400" dirty="0" err="1"/>
              <a:t>visits</a:t>
            </a:r>
            <a:endParaRPr lang="nl-NL" sz="1400" dirty="0"/>
          </a:p>
          <a:p>
            <a:endParaRPr lang="nl-NL" sz="1400" dirty="0"/>
          </a:p>
          <a:p>
            <a:endParaRPr lang="en-US" sz="1400" dirty="0" err="1"/>
          </a:p>
        </p:txBody>
      </p:sp>
      <p:sp>
        <p:nvSpPr>
          <p:cNvPr id="26" name="TextBox 25"/>
          <p:cNvSpPr txBox="1"/>
          <p:nvPr/>
        </p:nvSpPr>
        <p:spPr>
          <a:xfrm>
            <a:off x="3618466" y="1342301"/>
            <a:ext cx="468398" cy="248209"/>
          </a:xfrm>
          <a:prstGeom prst="rect">
            <a:avLst/>
          </a:prstGeom>
          <a:noFill/>
        </p:spPr>
        <p:txBody>
          <a:bodyPr wrap="none" rtlCol="0">
            <a:spAutoFit/>
          </a:bodyPr>
          <a:lstStyle/>
          <a:p>
            <a:r>
              <a:rPr lang="nl-NL" sz="1013" dirty="0"/>
              <a:t>DMZ</a:t>
            </a:r>
            <a:endParaRPr lang="en-US" sz="1013" dirty="0" err="1"/>
          </a:p>
        </p:txBody>
      </p:sp>
      <p:cxnSp>
        <p:nvCxnSpPr>
          <p:cNvPr id="27" name="Straight Connector 26"/>
          <p:cNvCxnSpPr/>
          <p:nvPr/>
        </p:nvCxnSpPr>
        <p:spPr>
          <a:xfrm flipH="1">
            <a:off x="2941109" y="1515425"/>
            <a:ext cx="9525" cy="325755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29000" y="3502088"/>
            <a:ext cx="1882247" cy="1384995"/>
          </a:xfrm>
          <a:prstGeom prst="rect">
            <a:avLst/>
          </a:prstGeom>
          <a:noFill/>
        </p:spPr>
        <p:txBody>
          <a:bodyPr wrap="none" rtlCol="0">
            <a:spAutoFit/>
          </a:bodyPr>
          <a:lstStyle/>
          <a:p>
            <a:r>
              <a:rPr lang="nl-NL" sz="1400" b="1" dirty="0"/>
              <a:t>Read </a:t>
            </a:r>
            <a:r>
              <a:rPr lang="nl-NL" sz="1400" b="1" dirty="0" err="1"/>
              <a:t>only</a:t>
            </a:r>
            <a:endParaRPr lang="nl-NL" sz="1400" b="1" dirty="0"/>
          </a:p>
          <a:p>
            <a:r>
              <a:rPr lang="nl-NL" sz="1400" b="1" dirty="0"/>
              <a:t>JSON </a:t>
            </a:r>
            <a:r>
              <a:rPr lang="nl-NL" sz="1400" b="1" dirty="0" err="1"/>
              <a:t>documents</a:t>
            </a:r>
            <a:endParaRPr lang="nl-NL" sz="1400" b="1" dirty="0"/>
          </a:p>
          <a:p>
            <a:r>
              <a:rPr lang="nl-NL" sz="1400" b="1" dirty="0"/>
              <a:t>Images</a:t>
            </a:r>
          </a:p>
          <a:p>
            <a:r>
              <a:rPr lang="nl-NL" sz="1400" b="1" dirty="0" err="1"/>
              <a:t>Text</a:t>
            </a:r>
            <a:r>
              <a:rPr lang="nl-NL" sz="1400" b="1" dirty="0"/>
              <a:t> Search</a:t>
            </a:r>
          </a:p>
          <a:p>
            <a:r>
              <a:rPr lang="nl-NL" sz="1400" b="1" dirty="0" err="1"/>
              <a:t>Scale</a:t>
            </a:r>
            <a:r>
              <a:rPr lang="nl-NL" sz="1400" b="1" dirty="0"/>
              <a:t> </a:t>
            </a:r>
            <a:r>
              <a:rPr lang="nl-NL" sz="1400" b="1" dirty="0" err="1"/>
              <a:t>Horizontally</a:t>
            </a:r>
            <a:endParaRPr lang="nl-NL" sz="1400" b="1" dirty="0"/>
          </a:p>
          <a:p>
            <a:r>
              <a:rPr lang="en-US" sz="1400" b="1" dirty="0"/>
              <a:t>Stale but consistent</a:t>
            </a:r>
          </a:p>
        </p:txBody>
      </p:sp>
      <p:sp>
        <p:nvSpPr>
          <p:cNvPr id="29" name="Can 28"/>
          <p:cNvSpPr/>
          <p:nvPr/>
        </p:nvSpPr>
        <p:spPr>
          <a:xfrm>
            <a:off x="5426766" y="2106928"/>
            <a:ext cx="2038350" cy="1300325"/>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pic>
        <p:nvPicPr>
          <p:cNvPr id="30" name="Picture 29"/>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2372" y="1818068"/>
            <a:ext cx="1544333" cy="4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Left Arrow 30"/>
          <p:cNvSpPr/>
          <p:nvPr/>
        </p:nvSpPr>
        <p:spPr>
          <a:xfrm>
            <a:off x="4568118" y="2590380"/>
            <a:ext cx="1011416" cy="333420"/>
          </a:xfrm>
          <a:prstGeom prst="leftArrow">
            <a:avLst/>
          </a:prstGeom>
          <a:gradFill>
            <a:gsLst>
              <a:gs pos="0">
                <a:schemeClr val="accent1"/>
              </a:gs>
              <a:gs pos="47000">
                <a:schemeClr val="accent1">
                  <a:tint val="44500"/>
                  <a:satMod val="160000"/>
                </a:schemeClr>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ular Callout 31"/>
          <p:cNvSpPr/>
          <p:nvPr/>
        </p:nvSpPr>
        <p:spPr>
          <a:xfrm>
            <a:off x="5056437" y="1182291"/>
            <a:ext cx="1689405" cy="365299"/>
          </a:xfrm>
          <a:prstGeom prst="wedgeRectCallout">
            <a:avLst>
              <a:gd name="adj1" fmla="val -38151"/>
              <a:gd name="adj2" fmla="val 37179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500"/>
          </a:p>
        </p:txBody>
      </p:sp>
      <p:sp>
        <p:nvSpPr>
          <p:cNvPr id="33" name="TextBox 32"/>
          <p:cNvSpPr txBox="1"/>
          <p:nvPr/>
        </p:nvSpPr>
        <p:spPr>
          <a:xfrm>
            <a:off x="5056438" y="1201341"/>
            <a:ext cx="1739579" cy="323165"/>
          </a:xfrm>
          <a:prstGeom prst="rect">
            <a:avLst/>
          </a:prstGeom>
          <a:noFill/>
        </p:spPr>
        <p:txBody>
          <a:bodyPr wrap="none" rtlCol="0">
            <a:spAutoFit/>
          </a:bodyPr>
          <a:lstStyle/>
          <a:p>
            <a:r>
              <a:rPr lang="nl-NL" sz="1500" dirty="0" err="1"/>
              <a:t>Nightly</a:t>
            </a:r>
            <a:r>
              <a:rPr lang="nl-NL" sz="1500" dirty="0"/>
              <a:t> </a:t>
            </a:r>
            <a:r>
              <a:rPr lang="nl-NL" sz="1500" dirty="0" err="1"/>
              <a:t>generation</a:t>
            </a:r>
            <a:endParaRPr lang="en-US" sz="1500" dirty="0" err="1"/>
          </a:p>
        </p:txBody>
      </p:sp>
      <p:sp>
        <p:nvSpPr>
          <p:cNvPr id="34" name="Left Arrow 33"/>
          <p:cNvSpPr/>
          <p:nvPr/>
        </p:nvSpPr>
        <p:spPr>
          <a:xfrm>
            <a:off x="7290734" y="2487452"/>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35" name="TextBox 34"/>
          <p:cNvSpPr txBox="1"/>
          <p:nvPr/>
        </p:nvSpPr>
        <p:spPr>
          <a:xfrm>
            <a:off x="7447896" y="2663664"/>
            <a:ext cx="1587294" cy="323165"/>
          </a:xfrm>
          <a:prstGeom prst="rect">
            <a:avLst/>
          </a:prstGeom>
          <a:noFill/>
        </p:spPr>
        <p:txBody>
          <a:bodyPr wrap="none" rtlCol="0">
            <a:spAutoFit/>
          </a:bodyPr>
          <a:lstStyle/>
          <a:p>
            <a:r>
              <a:rPr lang="nl-NL" sz="1500" dirty="0"/>
              <a:t>Product updates</a:t>
            </a:r>
            <a:endParaRPr lang="en-US" sz="1500" dirty="0" err="1"/>
          </a:p>
        </p:txBody>
      </p:sp>
      <p:pic>
        <p:nvPicPr>
          <p:cNvPr id="36" name="Picture 4" descr="Image result for oracle databas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6764" y="159665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descr="Elastic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4116" y="1331457"/>
            <a:ext cx="1508126" cy="98651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7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57346"/>
                                        </p:tgtEl>
                                        <p:attrNameLst>
                                          <p:attrName>style.visibility</p:attrName>
                                        </p:attrNameLst>
                                      </p:cBhvr>
                                      <p:to>
                                        <p:strVal val="visible"/>
                                      </p:to>
                                    </p:set>
                                    <p:animEffect transition="in" filter="fade">
                                      <p:cBhvr>
                                        <p:cTn id="32" dur="500"/>
                                        <p:tgtEl>
                                          <p:spTgt spid="57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6" grpId="0"/>
      <p:bldP spid="28" grpId="0"/>
      <p:bldP spid="31" grpId="0" animBg="1"/>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Hoe integreer je applicaties en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25</a:t>
            </a:fld>
            <a:endParaRPr lang="nl-NL"/>
          </a:p>
        </p:txBody>
      </p:sp>
      <p:sp>
        <p:nvSpPr>
          <p:cNvPr id="16" name="Can 15"/>
          <p:cNvSpPr/>
          <p:nvPr/>
        </p:nvSpPr>
        <p:spPr>
          <a:xfrm>
            <a:off x="3631699" y="1208015"/>
            <a:ext cx="3012382" cy="2781758"/>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40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40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447332" y="1603675"/>
            <a:ext cx="2034469" cy="639265"/>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17447" y="2125494"/>
            <a:ext cx="3364356" cy="2761060"/>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4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itle 2"/>
          <p:cNvSpPr>
            <a:spLocks noGrp="1"/>
          </p:cNvSpPr>
          <p:nvPr>
            <p:ph type="title"/>
          </p:nvPr>
        </p:nvSpPr>
        <p:spPr/>
        <p:txBody>
          <a:bodyPr/>
          <a:lstStyle/>
          <a:p>
            <a:endParaRPr lang="nl-NL"/>
          </a:p>
        </p:txBody>
      </p:sp>
    </p:spTree>
    <p:extLst>
      <p:ext uri="{BB962C8B-B14F-4D97-AF65-F5344CB8AC3E}">
        <p14:creationId xmlns:p14="http://schemas.microsoft.com/office/powerpoint/2010/main" val="39988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6" presetClass="emph" presetSubtype="0" fill="hold" grpId="1" nodeType="afterEffect">
                                  <p:stCondLst>
                                    <p:cond delay="0"/>
                                  </p:stCondLst>
                                  <p:childTnLst>
                                    <p:animScale>
                                      <p:cBhvr>
                                        <p:cTn id="15"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loud 28"/>
          <p:cNvSpPr/>
          <p:nvPr/>
        </p:nvSpPr>
        <p:spPr>
          <a:xfrm>
            <a:off x="1518407" y="3663674"/>
            <a:ext cx="2614585" cy="1260390"/>
          </a:xfrm>
          <a:prstGeom prst="cloud">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r>
              <a:rPr lang="nl-NL" dirty="0"/>
              <a:t>Hoe integreer je applicaties en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26</a:t>
            </a:fld>
            <a:endParaRPr lang="nl-NL"/>
          </a:p>
        </p:txBody>
      </p:sp>
      <p:sp>
        <p:nvSpPr>
          <p:cNvPr id="14" name="Can 13"/>
          <p:cNvSpPr/>
          <p:nvPr/>
        </p:nvSpPr>
        <p:spPr>
          <a:xfrm>
            <a:off x="4661261" y="2616546"/>
            <a:ext cx="1140355" cy="725071"/>
          </a:xfrm>
          <a:prstGeom prst="can">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Special </a:t>
            </a:r>
            <a:r>
              <a:rPr kumimoji="0" lang="nl-NL" sz="1600" b="0" i="0" u="none" strike="noStrike" kern="0" cap="none" spc="0" normalizeH="0" baseline="0" noProof="0" dirty="0" err="1">
                <a:ln>
                  <a:noFill/>
                </a:ln>
                <a:solidFill>
                  <a:prstClr val="black"/>
                </a:solidFill>
                <a:effectLst/>
                <a:uLnTx/>
                <a:uFillTx/>
                <a:latin typeface="Calibri"/>
                <a:ea typeface="+mn-ea"/>
                <a:cs typeface="+mn-cs"/>
              </a:rPr>
              <a:t>Products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5" name="Can 14"/>
          <p:cNvSpPr/>
          <p:nvPr/>
        </p:nvSpPr>
        <p:spPr>
          <a:xfrm>
            <a:off x="5729070" y="3386563"/>
            <a:ext cx="1415154" cy="958699"/>
          </a:xfrm>
          <a:prstGeom prst="can">
            <a:avLst/>
          </a:prstGeom>
          <a:gradFill rotWithShape="1">
            <a:gsLst>
              <a:gs pos="0">
                <a:srgbClr val="FFBD47">
                  <a:lumMod val="110000"/>
                  <a:satMod val="105000"/>
                  <a:tint val="67000"/>
                </a:srgbClr>
              </a:gs>
              <a:gs pos="50000">
                <a:srgbClr val="FFBD47">
                  <a:lumMod val="105000"/>
                  <a:satMod val="103000"/>
                  <a:tint val="73000"/>
                </a:srgbClr>
              </a:gs>
              <a:gs pos="100000">
                <a:srgbClr val="FFBD47">
                  <a:lumMod val="105000"/>
                  <a:satMod val="109000"/>
                  <a:tint val="81000"/>
                </a:srgbClr>
              </a:gs>
            </a:gsLst>
            <a:lin ang="5400000" scaled="0"/>
          </a:gradFill>
          <a:ln w="6350" cap="flat" cmpd="sng" algn="ctr">
            <a:solidFill>
              <a:srgbClr val="FFB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Product Clusters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6" name="Can 15"/>
          <p:cNvSpPr/>
          <p:nvPr/>
        </p:nvSpPr>
        <p:spPr>
          <a:xfrm>
            <a:off x="3522641" y="1175600"/>
            <a:ext cx="2307707" cy="1349962"/>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297437" y="1603675"/>
            <a:ext cx="2034469" cy="815434"/>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297438" y="3174339"/>
            <a:ext cx="2034469" cy="815434"/>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Cube 18"/>
          <p:cNvSpPr/>
          <p:nvPr/>
        </p:nvSpPr>
        <p:spPr>
          <a:xfrm>
            <a:off x="4289604" y="3951381"/>
            <a:ext cx="1133490" cy="849507"/>
          </a:xfrm>
          <a:prstGeom prst="cube">
            <a:avLst/>
          </a:prstGeom>
          <a:gradFill rotWithShape="1">
            <a:gsLst>
              <a:gs pos="0">
                <a:srgbClr val="CC9900">
                  <a:lumMod val="110000"/>
                  <a:satMod val="105000"/>
                  <a:tint val="67000"/>
                </a:srgbClr>
              </a:gs>
              <a:gs pos="50000">
                <a:srgbClr val="CC9900">
                  <a:lumMod val="105000"/>
                  <a:satMod val="103000"/>
                  <a:tint val="73000"/>
                </a:srgbClr>
              </a:gs>
              <a:gs pos="100000">
                <a:srgbClr val="CC9900">
                  <a:lumMod val="105000"/>
                  <a:satMod val="109000"/>
                  <a:tint val="81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Food Stuff</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0" name="Cube 19"/>
          <p:cNvSpPr/>
          <p:nvPr/>
        </p:nvSpPr>
        <p:spPr>
          <a:xfrm>
            <a:off x="3694778" y="3408299"/>
            <a:ext cx="1322659" cy="376114"/>
          </a:xfrm>
          <a:prstGeom prst="cube">
            <a:avLst/>
          </a:prstGeom>
          <a:gradFill rotWithShape="1">
            <a:gsLst>
              <a:gs pos="0">
                <a:srgbClr val="B64926">
                  <a:lumMod val="110000"/>
                  <a:satMod val="105000"/>
                  <a:tint val="67000"/>
                </a:srgbClr>
              </a:gs>
              <a:gs pos="50000">
                <a:srgbClr val="B64926">
                  <a:lumMod val="105000"/>
                  <a:satMod val="103000"/>
                  <a:tint val="73000"/>
                </a:srgbClr>
              </a:gs>
              <a:gs pos="100000">
                <a:srgbClr val="B64926">
                  <a:lumMod val="105000"/>
                  <a:satMod val="109000"/>
                  <a:tint val="81000"/>
                </a:srgbClr>
              </a:gs>
            </a:gsLst>
            <a:lin ang="5400000" scaled="0"/>
          </a:gradFill>
          <a:ln w="6350" cap="flat" cmpd="sng" algn="ctr">
            <a:solidFill>
              <a:srgbClr val="B649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Toys</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1" name="Can 20"/>
          <p:cNvSpPr/>
          <p:nvPr/>
        </p:nvSpPr>
        <p:spPr>
          <a:xfrm>
            <a:off x="6936846" y="2499733"/>
            <a:ext cx="1415154" cy="958699"/>
          </a:xfrm>
          <a:prstGeom prst="can">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white"/>
                </a:solidFill>
                <a:effectLst/>
                <a:uLnTx/>
                <a:uFillTx/>
                <a:latin typeface="Calibri"/>
                <a:ea typeface="+mn-ea"/>
                <a:cs typeface="+mn-cs"/>
              </a:rPr>
              <a:t>Quick Product Search Index</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30" name="Straight Arrow Connector 29"/>
          <p:cNvCxnSpPr/>
          <p:nvPr/>
        </p:nvCxnSpPr>
        <p:spPr>
          <a:xfrm>
            <a:off x="4335363" y="2519884"/>
            <a:ext cx="532474" cy="1635868"/>
          </a:xfrm>
          <a:prstGeom prst="straightConnector1">
            <a:avLst/>
          </a:prstGeom>
          <a:noFill/>
          <a:ln w="57150" cap="flat" cmpd="sng" algn="ctr">
            <a:solidFill>
              <a:srgbClr val="E84C22"/>
            </a:solidFill>
            <a:prstDash val="solid"/>
            <a:miter lim="800000"/>
            <a:tailEnd type="triangle"/>
          </a:ln>
          <a:effectLst/>
        </p:spPr>
      </p:cxnSp>
      <p:cxnSp>
        <p:nvCxnSpPr>
          <p:cNvPr id="31" name="Straight Arrow Connector 30"/>
          <p:cNvCxnSpPr>
            <a:endCxn id="15" idx="1"/>
          </p:cNvCxnSpPr>
          <p:nvPr/>
        </p:nvCxnSpPr>
        <p:spPr>
          <a:xfrm>
            <a:off x="5694263" y="2092899"/>
            <a:ext cx="742384" cy="1293664"/>
          </a:xfrm>
          <a:prstGeom prst="straightConnector1">
            <a:avLst/>
          </a:prstGeom>
          <a:noFill/>
          <a:ln w="57150" cap="flat" cmpd="sng" algn="ctr">
            <a:solidFill>
              <a:srgbClr val="E84C22"/>
            </a:solidFill>
            <a:prstDash val="solid"/>
            <a:miter lim="800000"/>
            <a:tailEnd type="triangle"/>
          </a:ln>
          <a:effectLst/>
        </p:spPr>
      </p:cxnSp>
      <p:cxnSp>
        <p:nvCxnSpPr>
          <p:cNvPr id="32" name="Straight Arrow Connector 31"/>
          <p:cNvCxnSpPr/>
          <p:nvPr/>
        </p:nvCxnSpPr>
        <p:spPr>
          <a:xfrm>
            <a:off x="5694263" y="1653001"/>
            <a:ext cx="1449961" cy="917507"/>
          </a:xfrm>
          <a:prstGeom prst="straightConnector1">
            <a:avLst/>
          </a:prstGeom>
          <a:noFill/>
          <a:ln w="57150" cap="flat" cmpd="sng" algn="ctr">
            <a:solidFill>
              <a:srgbClr val="E84C22"/>
            </a:solidFill>
            <a:prstDash val="solid"/>
            <a:miter lim="800000"/>
            <a:tailEnd type="triangle"/>
          </a:ln>
          <a:effectLst/>
        </p:spPr>
      </p:cxnSp>
      <p:cxnSp>
        <p:nvCxnSpPr>
          <p:cNvPr id="33" name="Straight Arrow Connector 32"/>
          <p:cNvCxnSpPr/>
          <p:nvPr/>
        </p:nvCxnSpPr>
        <p:spPr>
          <a:xfrm>
            <a:off x="4033649" y="2475988"/>
            <a:ext cx="244258" cy="982444"/>
          </a:xfrm>
          <a:prstGeom prst="straightConnector1">
            <a:avLst/>
          </a:prstGeom>
          <a:noFill/>
          <a:ln w="57150" cap="flat" cmpd="sng" algn="ctr">
            <a:solidFill>
              <a:srgbClr val="E84C22"/>
            </a:solidFill>
            <a:prstDash val="solid"/>
            <a:miter lim="800000"/>
            <a:tailEnd type="triangle"/>
          </a:ln>
          <a:effectLst/>
        </p:spPr>
      </p:cxnSp>
      <p:cxnSp>
        <p:nvCxnSpPr>
          <p:cNvPr id="34" name="Straight Arrow Connector 33"/>
          <p:cNvCxnSpPr/>
          <p:nvPr/>
        </p:nvCxnSpPr>
        <p:spPr>
          <a:xfrm>
            <a:off x="4996870" y="2493851"/>
            <a:ext cx="73338" cy="286862"/>
          </a:xfrm>
          <a:prstGeom prst="straightConnector1">
            <a:avLst/>
          </a:prstGeom>
          <a:noFill/>
          <a:ln w="57150" cap="flat" cmpd="sng" algn="ctr">
            <a:solidFill>
              <a:srgbClr val="E84C22"/>
            </a:solidFill>
            <a:prstDash val="solid"/>
            <a:miter lim="800000"/>
            <a:tailEnd type="triangle"/>
          </a:ln>
          <a:effectLst/>
        </p:spPr>
      </p:cxnSp>
      <p:sp>
        <p:nvSpPr>
          <p:cNvPr id="41" name="Cube 40"/>
          <p:cNvSpPr/>
          <p:nvPr/>
        </p:nvSpPr>
        <p:spPr>
          <a:xfrm>
            <a:off x="2165063" y="3994534"/>
            <a:ext cx="1613849" cy="806354"/>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Product Store in SaaS app</a:t>
            </a:r>
            <a:endParaRPr lang="nl-NL" dirty="0"/>
          </a:p>
        </p:txBody>
      </p:sp>
      <p:cxnSp>
        <p:nvCxnSpPr>
          <p:cNvPr id="35" name="Straight Arrow Connector 34"/>
          <p:cNvCxnSpPr/>
          <p:nvPr/>
        </p:nvCxnSpPr>
        <p:spPr>
          <a:xfrm flipH="1">
            <a:off x="3031517" y="2419109"/>
            <a:ext cx="813698" cy="1736643"/>
          </a:xfrm>
          <a:prstGeom prst="straightConnector1">
            <a:avLst/>
          </a:prstGeom>
          <a:noFill/>
          <a:ln w="57150" cap="flat" cmpd="sng" algn="ctr">
            <a:solidFill>
              <a:srgbClr val="E84C22"/>
            </a:solidFill>
            <a:prstDash val="solid"/>
            <a:miter lim="800000"/>
            <a:tailEnd type="triangle"/>
          </a:ln>
          <a:effectLst/>
        </p:spPr>
      </p:cxnSp>
      <p:pic>
        <p:nvPicPr>
          <p:cNvPr id="47" name="Picture 2" descr="Image result for logo hado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613" y="4190881"/>
            <a:ext cx="1597142" cy="4136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3303" y="4582207"/>
            <a:ext cx="1138182" cy="271834"/>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pic>
      <p:pic>
        <p:nvPicPr>
          <p:cNvPr id="49" name="Picture 12" descr="Image result for logo elastic inde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3310" y="3265781"/>
            <a:ext cx="1300304" cy="3978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rotWithShape="1">
          <a:blip r:embed="rId6"/>
          <a:srcRect l="7021" t="41486" r="18379" b="34772"/>
          <a:stretch/>
        </p:blipFill>
        <p:spPr>
          <a:xfrm>
            <a:off x="5063196" y="3257306"/>
            <a:ext cx="983300" cy="273139"/>
          </a:xfrm>
          <a:prstGeom prst="rect">
            <a:avLst/>
          </a:prstGeom>
        </p:spPr>
      </p:pic>
      <p:sp>
        <p:nvSpPr>
          <p:cNvPr id="3" name="Title 2"/>
          <p:cNvSpPr>
            <a:spLocks noGrp="1"/>
          </p:cNvSpPr>
          <p:nvPr>
            <p:ph type="title"/>
          </p:nvPr>
        </p:nvSpPr>
        <p:spPr/>
        <p:txBody>
          <a:bodyPr/>
          <a:lstStyle/>
          <a:p>
            <a:endParaRPr lang="nl-NL"/>
          </a:p>
        </p:txBody>
      </p:sp>
    </p:spTree>
    <p:extLst>
      <p:ext uri="{BB962C8B-B14F-4D97-AF65-F5344CB8AC3E}">
        <p14:creationId xmlns:p14="http://schemas.microsoft.com/office/powerpoint/2010/main" val="67015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P spid="15" grpId="0" animBg="1"/>
      <p:bldP spid="19" grpId="0" animBg="1"/>
      <p:bldP spid="20" grpId="0" animBg="1"/>
      <p:bldP spid="21" grpId="0" animBg="1"/>
      <p:bldP spid="4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Comand</a:t>
            </a:r>
            <a:r>
              <a:rPr lang="en-US" dirty="0"/>
              <a:t> Query </a:t>
            </a:r>
            <a:r>
              <a:rPr lang="en-US" dirty="0" err="1"/>
              <a:t>Responsbility</a:t>
            </a:r>
            <a:r>
              <a:rPr lang="en-US" dirty="0"/>
              <a:t> Segregation = CQRS</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27</a:t>
            </a:fld>
            <a:endParaRPr lang="nl-NL"/>
          </a:p>
        </p:txBody>
      </p:sp>
      <p:sp>
        <p:nvSpPr>
          <p:cNvPr id="6" name="Cloud 5"/>
          <p:cNvSpPr/>
          <p:nvPr/>
        </p:nvSpPr>
        <p:spPr>
          <a:xfrm>
            <a:off x="1185297" y="3741826"/>
            <a:ext cx="2380950" cy="94529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5108271" y="2490210"/>
            <a:ext cx="910070" cy="53845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Special </a:t>
            </a:r>
            <a:r>
              <a:rPr lang="nl-NL" sz="1013" dirty="0" err="1"/>
              <a:t>Products</a:t>
            </a:r>
            <a:endParaRPr lang="en-US" sz="1013" dirty="0"/>
          </a:p>
        </p:txBody>
      </p:sp>
      <p:sp>
        <p:nvSpPr>
          <p:cNvPr id="8" name="Can 7"/>
          <p:cNvSpPr/>
          <p:nvPr/>
        </p:nvSpPr>
        <p:spPr>
          <a:xfrm>
            <a:off x="4984880" y="3212277"/>
            <a:ext cx="1517839" cy="92344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a:t>Product Clusters</a:t>
            </a:r>
            <a:endParaRPr lang="en-US" sz="1013" dirty="0"/>
          </a:p>
        </p:txBody>
      </p:sp>
      <p:sp>
        <p:nvSpPr>
          <p:cNvPr id="9" name="Can 8"/>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10" name="Right Arrow 9"/>
          <p:cNvSpPr/>
          <p:nvPr/>
        </p:nvSpPr>
        <p:spPr>
          <a:xfrm>
            <a:off x="1057869" y="1477167"/>
            <a:ext cx="2182091" cy="78545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13" dirty="0"/>
              <a:t>Data Manipulation</a:t>
            </a:r>
            <a:endParaRPr lang="nl-NL" sz="1013" dirty="0"/>
          </a:p>
        </p:txBody>
      </p:sp>
      <p:sp>
        <p:nvSpPr>
          <p:cNvPr id="11" name="Right Arrow 10"/>
          <p:cNvSpPr/>
          <p:nvPr/>
        </p:nvSpPr>
        <p:spPr>
          <a:xfrm>
            <a:off x="1057869" y="3028668"/>
            <a:ext cx="2182091" cy="78545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13" dirty="0"/>
              <a:t>Data Retrieval</a:t>
            </a:r>
            <a:endParaRPr lang="nl-NL" sz="1013" dirty="0"/>
          </a:p>
        </p:txBody>
      </p:sp>
      <p:sp>
        <p:nvSpPr>
          <p:cNvPr id="12" name="Cube 11"/>
          <p:cNvSpPr/>
          <p:nvPr/>
        </p:nvSpPr>
        <p:spPr>
          <a:xfrm>
            <a:off x="3566247" y="3674001"/>
            <a:ext cx="1215737" cy="818272"/>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13" dirty="0"/>
              <a:t>Food Stuff</a:t>
            </a:r>
            <a:endParaRPr lang="nl-NL" sz="1013" dirty="0"/>
          </a:p>
        </p:txBody>
      </p:sp>
      <p:sp>
        <p:nvSpPr>
          <p:cNvPr id="13" name="Cube 12"/>
          <p:cNvSpPr/>
          <p:nvPr/>
        </p:nvSpPr>
        <p:spPr>
          <a:xfrm>
            <a:off x="3504551" y="2949056"/>
            <a:ext cx="1418633" cy="362285"/>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t>Toys</a:t>
            </a:r>
            <a:endParaRPr lang="nl-NL" sz="1013" dirty="0"/>
          </a:p>
        </p:txBody>
      </p:sp>
      <p:sp>
        <p:nvSpPr>
          <p:cNvPr id="14" name="Can 13"/>
          <p:cNvSpPr/>
          <p:nvPr/>
        </p:nvSpPr>
        <p:spPr>
          <a:xfrm>
            <a:off x="7016271" y="2966157"/>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15" name="Straight Arrow Connector 14"/>
          <p:cNvCxnSpPr>
            <a:stCxn id="9" idx="3"/>
            <a:endCxn id="13" idx="0"/>
          </p:cNvCxnSpPr>
          <p:nvPr/>
        </p:nvCxnSpPr>
        <p:spPr>
          <a:xfrm>
            <a:off x="3965704" y="2482238"/>
            <a:ext cx="293449" cy="466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4984879" y="2184875"/>
            <a:ext cx="578427" cy="3053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4"/>
          </p:cNvCxnSpPr>
          <p:nvPr/>
        </p:nvCxnSpPr>
        <p:spPr>
          <a:xfrm>
            <a:off x="4984879" y="1832076"/>
            <a:ext cx="2204960" cy="11993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762809" y="2505114"/>
            <a:ext cx="326269" cy="12367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594719" y="2440240"/>
            <a:ext cx="713292" cy="8062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1639408" y="3953884"/>
            <a:ext cx="1600552" cy="60476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Product Store in SaaS app</a:t>
            </a:r>
            <a:endParaRPr lang="nl-NL" sz="1013" dirty="0"/>
          </a:p>
        </p:txBody>
      </p:sp>
      <p:cxnSp>
        <p:nvCxnSpPr>
          <p:cNvPr id="21" name="Straight Arrow Connector 20"/>
          <p:cNvCxnSpPr/>
          <p:nvPr/>
        </p:nvCxnSpPr>
        <p:spPr>
          <a:xfrm flipH="1">
            <a:off x="2987820" y="2490209"/>
            <a:ext cx="448701" cy="14636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ular Callout 21"/>
          <p:cNvSpPr/>
          <p:nvPr/>
        </p:nvSpPr>
        <p:spPr>
          <a:xfrm>
            <a:off x="4242997" y="877478"/>
            <a:ext cx="1710216" cy="339773"/>
          </a:xfrm>
          <a:prstGeom prst="wedgeRectCallout">
            <a:avLst>
              <a:gd name="adj1" fmla="val -29457"/>
              <a:gd name="adj2" fmla="val 11162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Detect changes</a:t>
            </a:r>
            <a:endParaRPr lang="nl-NL" dirty="0">
              <a:solidFill>
                <a:schemeClr val="accent2">
                  <a:lumMod val="75000"/>
                </a:schemeClr>
              </a:solidFill>
            </a:endParaRPr>
          </a:p>
        </p:txBody>
      </p:sp>
      <p:sp>
        <p:nvSpPr>
          <p:cNvPr id="23" name="Rectangular Callout 22"/>
          <p:cNvSpPr/>
          <p:nvPr/>
        </p:nvSpPr>
        <p:spPr>
          <a:xfrm>
            <a:off x="5098105" y="1282163"/>
            <a:ext cx="1710216" cy="339773"/>
          </a:xfrm>
          <a:prstGeom prst="wedgeRectCallout">
            <a:avLst>
              <a:gd name="adj1" fmla="val -57914"/>
              <a:gd name="adj2" fmla="val 10945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Extract Data</a:t>
            </a:r>
            <a:endParaRPr lang="nl-NL" dirty="0">
              <a:solidFill>
                <a:schemeClr val="accent2">
                  <a:lumMod val="75000"/>
                </a:schemeClr>
              </a:solidFill>
            </a:endParaRPr>
          </a:p>
        </p:txBody>
      </p:sp>
      <p:sp>
        <p:nvSpPr>
          <p:cNvPr id="24" name="Rectangular Callout 23"/>
          <p:cNvSpPr/>
          <p:nvPr/>
        </p:nvSpPr>
        <p:spPr>
          <a:xfrm>
            <a:off x="5732892" y="1691639"/>
            <a:ext cx="1710216" cy="339773"/>
          </a:xfrm>
          <a:prstGeom prst="wedgeRectCallout">
            <a:avLst>
              <a:gd name="adj1" fmla="val -53603"/>
              <a:gd name="adj2" fmla="val 11379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Transport Data</a:t>
            </a:r>
            <a:endParaRPr lang="nl-NL" dirty="0">
              <a:solidFill>
                <a:schemeClr val="accent2">
                  <a:lumMod val="75000"/>
                </a:schemeClr>
              </a:solidFill>
            </a:endParaRPr>
          </a:p>
        </p:txBody>
      </p:sp>
      <p:sp>
        <p:nvSpPr>
          <p:cNvPr id="25" name="Rectangular Callout 24"/>
          <p:cNvSpPr/>
          <p:nvPr/>
        </p:nvSpPr>
        <p:spPr>
          <a:xfrm>
            <a:off x="6334731" y="2092732"/>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Convert Data</a:t>
            </a:r>
            <a:endParaRPr lang="nl-NL" dirty="0">
              <a:solidFill>
                <a:schemeClr val="accent2">
                  <a:lumMod val="75000"/>
                </a:schemeClr>
              </a:solidFill>
            </a:endParaRPr>
          </a:p>
        </p:txBody>
      </p:sp>
      <p:sp>
        <p:nvSpPr>
          <p:cNvPr id="27" name="Rectangular Callout 26"/>
          <p:cNvSpPr/>
          <p:nvPr/>
        </p:nvSpPr>
        <p:spPr>
          <a:xfrm>
            <a:off x="7045470" y="2490209"/>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Apply Data</a:t>
            </a:r>
            <a:endParaRPr lang="nl-NL" dirty="0">
              <a:solidFill>
                <a:schemeClr val="accent2">
                  <a:lumMod val="75000"/>
                </a:schemeClr>
              </a:solidFill>
            </a:endParaRPr>
          </a:p>
        </p:txBody>
      </p:sp>
      <p:sp>
        <p:nvSpPr>
          <p:cNvPr id="28" name="Right Arrow 27"/>
          <p:cNvSpPr/>
          <p:nvPr/>
        </p:nvSpPr>
        <p:spPr>
          <a:xfrm>
            <a:off x="6681019" y="1452376"/>
            <a:ext cx="364451" cy="144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Lightning Bolt 28"/>
          <p:cNvSpPr/>
          <p:nvPr/>
        </p:nvSpPr>
        <p:spPr>
          <a:xfrm>
            <a:off x="6944086" y="1245857"/>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1095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7" grpId="0" animBg="1"/>
      <p:bldP spid="28"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C to Q</a:t>
            </a:r>
            <a:endParaRPr lang="nl-NL" dirty="0"/>
          </a:p>
        </p:txBody>
      </p:sp>
      <p:sp>
        <p:nvSpPr>
          <p:cNvPr id="3" name="Content Placeholder 2"/>
          <p:cNvSpPr>
            <a:spLocks noGrp="1"/>
          </p:cNvSpPr>
          <p:nvPr>
            <p:ph idx="1"/>
          </p:nvPr>
        </p:nvSpPr>
        <p:spPr/>
        <p:txBody>
          <a:bodyPr/>
          <a:lstStyle/>
          <a:p>
            <a:r>
              <a:rPr lang="en-US" dirty="0"/>
              <a:t>How quickly?</a:t>
            </a:r>
          </a:p>
          <a:p>
            <a:r>
              <a:rPr lang="en-US" dirty="0"/>
              <a:t>How frequently?</a:t>
            </a:r>
          </a:p>
          <a:p>
            <a:r>
              <a:rPr lang="en-US" dirty="0"/>
              <a:t>How reliably?</a:t>
            </a:r>
          </a:p>
          <a:p>
            <a:r>
              <a:rPr lang="en-US" dirty="0"/>
              <a:t>How atomically?</a:t>
            </a:r>
          </a:p>
          <a:p>
            <a:br>
              <a:rPr lang="en-US" dirty="0"/>
            </a:br>
            <a:br>
              <a:rPr lang="en-US" dirty="0"/>
            </a:br>
            <a:endParaRPr lang="en-US"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28</a:t>
            </a:fld>
            <a:endParaRPr lang="nl-NL"/>
          </a:p>
        </p:txBody>
      </p:sp>
      <p:sp>
        <p:nvSpPr>
          <p:cNvPr id="6" name="Can 5"/>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7" name="Can 6"/>
          <p:cNvSpPr/>
          <p:nvPr/>
        </p:nvSpPr>
        <p:spPr>
          <a:xfrm>
            <a:off x="6168788" y="2682745"/>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8" name="Straight Arrow Connector 7"/>
          <p:cNvCxnSpPr>
            <a:stCxn id="6" idx="4"/>
          </p:cNvCxnSpPr>
          <p:nvPr/>
        </p:nvCxnSpPr>
        <p:spPr>
          <a:xfrm>
            <a:off x="4984879" y="1832076"/>
            <a:ext cx="1526534" cy="896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Snagit_PPTA17C"/>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6241" y="3397842"/>
            <a:ext cx="1373542" cy="1318157"/>
          </a:xfrm>
          <a:prstGeom prst="rect">
            <a:avLst/>
          </a:prstGeom>
        </p:spPr>
      </p:pic>
      <p:pic>
        <p:nvPicPr>
          <p:cNvPr id="13" name="Snagit_PPTACF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4336" y="57432"/>
            <a:ext cx="1220102" cy="1282850"/>
          </a:xfrm>
          <a:prstGeom prst="rect">
            <a:avLst/>
          </a:prstGeom>
        </p:spPr>
      </p:pic>
    </p:spTree>
    <p:extLst>
      <p:ext uri="{BB962C8B-B14F-4D97-AF65-F5344CB8AC3E}">
        <p14:creationId xmlns:p14="http://schemas.microsoft.com/office/powerpoint/2010/main" val="148353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29</a:t>
            </a:fld>
            <a:endParaRPr lang="nl-NL"/>
          </a:p>
        </p:txBody>
      </p:sp>
      <p:pic>
        <p:nvPicPr>
          <p:cNvPr id="583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04" y="-321300"/>
            <a:ext cx="9416704" cy="565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348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DF3F0-A71C-44B4-962F-FD68A6886D2F}"/>
              </a:ext>
            </a:extLst>
          </p:cNvPr>
          <p:cNvPicPr>
            <a:picLocks noChangeAspect="1"/>
          </p:cNvPicPr>
          <p:nvPr/>
        </p:nvPicPr>
        <p:blipFill>
          <a:blip r:embed="rId2"/>
          <a:stretch>
            <a:fillRect/>
          </a:stretch>
        </p:blipFill>
        <p:spPr>
          <a:xfrm>
            <a:off x="2032826" y="139500"/>
            <a:ext cx="5078348" cy="4716000"/>
          </a:xfrm>
          <a:prstGeom prst="rect">
            <a:avLst/>
          </a:prstGeom>
        </p:spPr>
      </p:pic>
      <p:sp>
        <p:nvSpPr>
          <p:cNvPr id="6" name="Title 5">
            <a:extLst>
              <a:ext uri="{FF2B5EF4-FFF2-40B4-BE49-F238E27FC236}">
                <a16:creationId xmlns:a16="http://schemas.microsoft.com/office/drawing/2014/main" id="{1E6B18A1-BEEB-4082-B86A-3C63B5ED8A5B}"/>
              </a:ext>
            </a:extLst>
          </p:cNvPr>
          <p:cNvSpPr>
            <a:spLocks noGrp="1"/>
          </p:cNvSpPr>
          <p:nvPr>
            <p:ph type="title"/>
          </p:nvPr>
        </p:nvSpPr>
        <p:spPr/>
        <p:txBody>
          <a:bodyPr/>
          <a:lstStyle/>
          <a:p>
            <a:endParaRPr lang="en-NL"/>
          </a:p>
        </p:txBody>
      </p:sp>
      <p:sp>
        <p:nvSpPr>
          <p:cNvPr id="7" name="Content Placeholder 6">
            <a:extLst>
              <a:ext uri="{FF2B5EF4-FFF2-40B4-BE49-F238E27FC236}">
                <a16:creationId xmlns:a16="http://schemas.microsoft.com/office/drawing/2014/main" id="{8F9E8F09-7FC4-4E43-9B2D-3C81CDB8D21B}"/>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E5F9C929-2C9F-44E2-A46F-C2EE826E0C99}"/>
              </a:ext>
            </a:extLst>
          </p:cNvPr>
          <p:cNvSpPr>
            <a:spLocks noGrp="1"/>
          </p:cNvSpPr>
          <p:nvPr>
            <p:ph type="ftr" sz="quarter" idx="11"/>
          </p:nvPr>
        </p:nvSpPr>
        <p:spPr/>
        <p:txBody>
          <a:bodyPr/>
          <a:lstStyle/>
          <a:p>
            <a:r>
              <a:rPr lang="en-US" noProof="0"/>
              <a:t>The Art of Intelligence</a:t>
            </a:r>
            <a:endParaRPr lang="nl-NL" noProof="0" dirty="0"/>
          </a:p>
        </p:txBody>
      </p:sp>
      <p:sp>
        <p:nvSpPr>
          <p:cNvPr id="4" name="Slide Number Placeholder 3">
            <a:extLst>
              <a:ext uri="{FF2B5EF4-FFF2-40B4-BE49-F238E27FC236}">
                <a16:creationId xmlns:a16="http://schemas.microsoft.com/office/drawing/2014/main" id="{F14A220A-075A-4EAD-906C-9581EA815307}"/>
              </a:ext>
            </a:extLst>
          </p:cNvPr>
          <p:cNvSpPr>
            <a:spLocks noGrp="1"/>
          </p:cNvSpPr>
          <p:nvPr>
            <p:ph type="sldNum" sz="quarter" idx="12"/>
          </p:nvPr>
        </p:nvSpPr>
        <p:spPr/>
        <p:txBody>
          <a:bodyPr/>
          <a:lstStyle/>
          <a:p>
            <a:fld id="{14F1411D-0280-154F-AEAC-4C20B7AA46B2}" type="slidenum">
              <a:rPr lang="nl-NL" noProof="0" smtClean="0"/>
              <a:t>3</a:t>
            </a:fld>
            <a:endParaRPr lang="nl-NL" noProof="0" dirty="0"/>
          </a:p>
        </p:txBody>
      </p:sp>
      <p:pic>
        <p:nvPicPr>
          <p:cNvPr id="9" name="Picture 8">
            <a:extLst>
              <a:ext uri="{FF2B5EF4-FFF2-40B4-BE49-F238E27FC236}">
                <a16:creationId xmlns:a16="http://schemas.microsoft.com/office/drawing/2014/main" id="{9ADC2426-6FF1-4F86-AB5F-F0F1E04DE2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0049" y="2301895"/>
            <a:ext cx="1335902" cy="539710"/>
          </a:xfrm>
          <a:prstGeom prst="rect">
            <a:avLst/>
          </a:prstGeom>
        </p:spPr>
      </p:pic>
      <p:sp>
        <p:nvSpPr>
          <p:cNvPr id="10" name="TextBox 9">
            <a:extLst>
              <a:ext uri="{FF2B5EF4-FFF2-40B4-BE49-F238E27FC236}">
                <a16:creationId xmlns:a16="http://schemas.microsoft.com/office/drawing/2014/main" id="{906A078D-ABE1-4482-AD9B-88BB937E79BF}"/>
              </a:ext>
            </a:extLst>
          </p:cNvPr>
          <p:cNvSpPr txBox="1"/>
          <p:nvPr/>
        </p:nvSpPr>
        <p:spPr>
          <a:xfrm>
            <a:off x="7636394" y="2760813"/>
            <a:ext cx="1287212" cy="161583"/>
          </a:xfrm>
          <a:prstGeom prst="rect">
            <a:avLst/>
          </a:prstGeom>
          <a:noFill/>
        </p:spPr>
        <p:txBody>
          <a:bodyPr wrap="none" lIns="0" tIns="0" rIns="0" bIns="0" rtlCol="0">
            <a:spAutoFit/>
          </a:bodyPr>
          <a:lstStyle/>
          <a:p>
            <a:r>
              <a:rPr lang="nl-NL" sz="1050" dirty="0"/>
              <a:t>Tour of </a:t>
            </a:r>
            <a:r>
              <a:rPr lang="nl-NL" sz="1050" dirty="0" err="1"/>
              <a:t>Asia</a:t>
            </a:r>
            <a:r>
              <a:rPr lang="nl-NL" sz="1050" dirty="0"/>
              <a:t> &amp; Pacific</a:t>
            </a:r>
            <a:endParaRPr lang="en-NL" sz="1050" dirty="0" err="1"/>
          </a:p>
        </p:txBody>
      </p:sp>
      <p:pic>
        <p:nvPicPr>
          <p:cNvPr id="5" name="Picture 4">
            <a:extLst>
              <a:ext uri="{FF2B5EF4-FFF2-40B4-BE49-F238E27FC236}">
                <a16:creationId xmlns:a16="http://schemas.microsoft.com/office/drawing/2014/main" id="{3531AB00-4F48-4A1D-84A5-40B71D02BF49}"/>
              </a:ext>
            </a:extLst>
          </p:cNvPr>
          <p:cNvPicPr>
            <a:picLocks noChangeAspect="1"/>
          </p:cNvPicPr>
          <p:nvPr/>
        </p:nvPicPr>
        <p:blipFill>
          <a:blip r:embed="rId4"/>
          <a:stretch>
            <a:fillRect/>
          </a:stretch>
        </p:blipFill>
        <p:spPr>
          <a:xfrm>
            <a:off x="2030171" y="139500"/>
            <a:ext cx="5078348" cy="4716000"/>
          </a:xfrm>
          <a:prstGeom prst="rect">
            <a:avLst/>
          </a:prstGeom>
        </p:spPr>
      </p:pic>
    </p:spTree>
    <p:extLst>
      <p:ext uri="{BB962C8B-B14F-4D97-AF65-F5344CB8AC3E}">
        <p14:creationId xmlns:p14="http://schemas.microsoft.com/office/powerpoint/2010/main" val="382873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C to Q</a:t>
            </a:r>
            <a:endParaRPr lang="nl-NL" dirty="0"/>
          </a:p>
        </p:txBody>
      </p:sp>
      <p:sp>
        <p:nvSpPr>
          <p:cNvPr id="3" name="Content Placeholder 2"/>
          <p:cNvSpPr>
            <a:spLocks noGrp="1"/>
          </p:cNvSpPr>
          <p:nvPr>
            <p:ph idx="1"/>
          </p:nvPr>
        </p:nvSpPr>
        <p:spPr/>
        <p:txBody>
          <a:bodyPr/>
          <a:lstStyle/>
          <a:p>
            <a:r>
              <a:rPr lang="en-US" dirty="0"/>
              <a:t>How quickly?</a:t>
            </a:r>
          </a:p>
          <a:p>
            <a:r>
              <a:rPr lang="en-US" dirty="0"/>
              <a:t>How frequently?</a:t>
            </a:r>
          </a:p>
          <a:p>
            <a:r>
              <a:rPr lang="en-US" dirty="0"/>
              <a:t>How reliably?</a:t>
            </a:r>
          </a:p>
          <a:p>
            <a:r>
              <a:rPr lang="en-US" dirty="0"/>
              <a:t>How atomic?</a:t>
            </a:r>
          </a:p>
          <a:p>
            <a:br>
              <a:rPr lang="en-US" dirty="0"/>
            </a:br>
            <a:br>
              <a:rPr lang="en-US" dirty="0"/>
            </a:br>
            <a:br>
              <a:rPr lang="en-US" dirty="0"/>
            </a:br>
            <a:br>
              <a:rPr lang="en-US" dirty="0"/>
            </a:br>
            <a:endParaRPr lang="en-US" dirty="0"/>
          </a:p>
          <a:p>
            <a:r>
              <a:rPr lang="en-US" dirty="0"/>
              <a:t>Data Authorization Considerations</a:t>
            </a:r>
          </a:p>
          <a:p>
            <a:r>
              <a:rPr lang="en-US" dirty="0"/>
              <a:t>Locations &amp; Connectivity</a:t>
            </a:r>
          </a:p>
          <a:p>
            <a:r>
              <a:rPr lang="en-US" dirty="0"/>
              <a:t>Full resynch | restore of Query Store</a:t>
            </a:r>
          </a:p>
          <a:p>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30</a:t>
            </a:fld>
            <a:endParaRPr lang="nl-NL"/>
          </a:p>
        </p:txBody>
      </p:sp>
      <p:sp>
        <p:nvSpPr>
          <p:cNvPr id="6" name="Can 5"/>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7" name="Can 6"/>
          <p:cNvSpPr/>
          <p:nvPr/>
        </p:nvSpPr>
        <p:spPr>
          <a:xfrm>
            <a:off x="6168788" y="2682745"/>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8" name="Straight Arrow Connector 7"/>
          <p:cNvCxnSpPr>
            <a:stCxn id="6" idx="4"/>
          </p:cNvCxnSpPr>
          <p:nvPr/>
        </p:nvCxnSpPr>
        <p:spPr>
          <a:xfrm>
            <a:off x="4984879" y="1832076"/>
            <a:ext cx="1526534" cy="896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Snagit_PPTA17C"/>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6241" y="3397842"/>
            <a:ext cx="1373542" cy="1318157"/>
          </a:xfrm>
          <a:prstGeom prst="rect">
            <a:avLst/>
          </a:prstGeom>
        </p:spPr>
      </p:pic>
      <p:pic>
        <p:nvPicPr>
          <p:cNvPr id="13" name="Snagit_PPTACF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4336" y="57432"/>
            <a:ext cx="1220102" cy="1282850"/>
          </a:xfrm>
          <a:prstGeom prst="rect">
            <a:avLst/>
          </a:prstGeom>
        </p:spPr>
      </p:pic>
      <p:pic>
        <p:nvPicPr>
          <p:cNvPr id="11"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867" y="2352229"/>
            <a:ext cx="1613975" cy="96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7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CQRS is not new</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31</a:t>
            </a:fld>
            <a:endParaRPr lang="nl-NL"/>
          </a:p>
        </p:txBody>
      </p:sp>
      <p:pic>
        <p:nvPicPr>
          <p:cNvPr id="6" name="Picture 5"/>
          <p:cNvPicPr>
            <a:picLocks noChangeAspect="1"/>
          </p:cNvPicPr>
          <p:nvPr/>
        </p:nvPicPr>
        <p:blipFill>
          <a:blip r:embed="rId3"/>
          <a:stretch>
            <a:fillRect/>
          </a:stretch>
        </p:blipFill>
        <p:spPr>
          <a:xfrm>
            <a:off x="467929" y="1639957"/>
            <a:ext cx="3654666" cy="2619769"/>
          </a:xfrm>
          <a:prstGeom prst="rect">
            <a:avLst/>
          </a:prstGeom>
          <a:ln>
            <a:noFill/>
          </a:ln>
          <a:effectLst>
            <a:outerShdw blurRad="292100" dist="139700" dir="2700000" algn="tl" rotWithShape="0">
              <a:srgbClr val="333333">
                <a:alpha val="65000"/>
              </a:srgbClr>
            </a:outerShdw>
          </a:effectLst>
        </p:spPr>
      </p:pic>
      <p:pic>
        <p:nvPicPr>
          <p:cNvPr id="65538" name="Picture 2" descr="Image result for materialized 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432" y="2683059"/>
            <a:ext cx="4413677" cy="17017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b="11703"/>
          <a:stretch/>
        </p:blipFill>
        <p:spPr>
          <a:xfrm>
            <a:off x="5044419" y="331222"/>
            <a:ext cx="3379581" cy="2063837"/>
          </a:xfrm>
          <a:prstGeom prst="rect">
            <a:avLst/>
          </a:prstGeom>
        </p:spPr>
      </p:pic>
    </p:spTree>
    <p:extLst>
      <p:ext uri="{BB962C8B-B14F-4D97-AF65-F5344CB8AC3E}">
        <p14:creationId xmlns:p14="http://schemas.microsoft.com/office/powerpoint/2010/main" val="181516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5538"/>
                                        </p:tgtEl>
                                        <p:attrNameLst>
                                          <p:attrName>style.visibility</p:attrName>
                                        </p:attrNameLst>
                                      </p:cBhvr>
                                      <p:to>
                                        <p:strVal val="visible"/>
                                      </p:to>
                                    </p:set>
                                    <p:animEffect transition="in" filter="fade">
                                      <p:cBhvr>
                                        <p:cTn id="17" dur="1000"/>
                                        <p:tgtEl>
                                          <p:spTgt spid="65538"/>
                                        </p:tgtEl>
                                      </p:cBhvr>
                                    </p:animEffect>
                                    <p:anim calcmode="lin" valueType="num">
                                      <p:cBhvr>
                                        <p:cTn id="18" dur="1000" fill="hold"/>
                                        <p:tgtEl>
                                          <p:spTgt spid="65538"/>
                                        </p:tgtEl>
                                        <p:attrNameLst>
                                          <p:attrName>ppt_x</p:attrName>
                                        </p:attrNameLst>
                                      </p:cBhvr>
                                      <p:tavLst>
                                        <p:tav tm="0">
                                          <p:val>
                                            <p:strVal val="#ppt_x"/>
                                          </p:val>
                                        </p:tav>
                                        <p:tav tm="100000">
                                          <p:val>
                                            <p:strVal val="#ppt_x"/>
                                          </p:val>
                                        </p:tav>
                                      </p:tavLst>
                                    </p:anim>
                                    <p:anim calcmode="lin" valueType="num">
                                      <p:cBhvr>
                                        <p:cTn id="19" dur="1000" fill="hold"/>
                                        <p:tgtEl>
                                          <p:spTgt spid="65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 Driving CQRS</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32</a:t>
            </a:fld>
            <a:endParaRPr lang="nl-NL"/>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a:p>
            <a:pPr algn="ctr"/>
            <a:endParaRPr lang="en-US" dirty="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36" name="Rectangular Callout 35"/>
          <p:cNvSpPr/>
          <p:nvPr/>
        </p:nvSpPr>
        <p:spPr>
          <a:xfrm>
            <a:off x="5993296" y="4134678"/>
            <a:ext cx="1302768" cy="417444"/>
          </a:xfrm>
          <a:prstGeom prst="wedgeRectCallout">
            <a:avLst>
              <a:gd name="adj1" fmla="val 79873"/>
              <a:gd name="adj2" fmla="val -14702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solidFill>
                  <a:schemeClr val="accent2">
                    <a:lumMod val="75000"/>
                  </a:schemeClr>
                </a:solidFill>
              </a:rPr>
              <a:t>accountId</a:t>
            </a:r>
            <a:r>
              <a:rPr lang="en-US" dirty="0">
                <a:solidFill>
                  <a:schemeClr val="accent2">
                    <a:lumMod val="75000"/>
                  </a:schemeClr>
                </a:solidFill>
              </a:rPr>
              <a:t>: 123</a:t>
            </a:r>
            <a:endParaRPr lang="nl-NL" dirty="0">
              <a:solidFill>
                <a:schemeClr val="accent2">
                  <a:lumMod val="75000"/>
                </a:schemeClr>
              </a:solidFill>
            </a:endParaRPr>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39" name="Rectangular Callout 38"/>
          <p:cNvSpPr/>
          <p:nvPr/>
        </p:nvSpPr>
        <p:spPr>
          <a:xfrm>
            <a:off x="7704689" y="2141820"/>
            <a:ext cx="1302768" cy="417444"/>
          </a:xfrm>
          <a:prstGeom prst="wedgeRectCallout">
            <a:avLst>
              <a:gd name="adj1" fmla="val -49825"/>
              <a:gd name="adj2" fmla="val 19345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solidFill>
                  <a:schemeClr val="accent2">
                    <a:lumMod val="75000"/>
                  </a:schemeClr>
                </a:solidFill>
              </a:rPr>
              <a:t>amount: 10</a:t>
            </a:r>
          </a:p>
          <a:p>
            <a:pPr algn="ctr"/>
            <a:r>
              <a:rPr lang="en-US" sz="1100" dirty="0">
                <a:solidFill>
                  <a:schemeClr val="accent2">
                    <a:lumMod val="75000"/>
                  </a:schemeClr>
                </a:solidFill>
              </a:rPr>
              <a:t>Owner: Jane Doe</a:t>
            </a:r>
            <a:endParaRPr lang="nl-NL" sz="1100" dirty="0">
              <a:solidFill>
                <a:schemeClr val="accent2">
                  <a:lumMod val="75000"/>
                </a:schemeClr>
              </a:solidFill>
            </a:endParaRPr>
          </a:p>
        </p:txBody>
      </p:sp>
    </p:spTree>
    <p:extLst>
      <p:ext uri="{BB962C8B-B14F-4D97-AF65-F5344CB8AC3E}">
        <p14:creationId xmlns:p14="http://schemas.microsoft.com/office/powerpoint/2010/main" val="61541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7" grpId="0" animBg="1"/>
      <p:bldP spid="26" grpId="0" animBg="1"/>
      <p:bldP spid="29" grpId="0" animBg="1"/>
      <p:bldP spid="30" grpId="0" animBg="1"/>
      <p:bldP spid="31" grpId="0" animBg="1"/>
      <p:bldP spid="32" grpId="0" animBg="1"/>
      <p:bldP spid="33" grpId="0" animBg="1"/>
      <p:bldP spid="34" grpId="0" animBg="1"/>
      <p:bldP spid="35" grpId="0" animBg="1"/>
      <p:bldP spid="36" grpId="0" animBg="1"/>
      <p:bldP spid="3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 Driving CQRS</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33</a:t>
            </a:fld>
            <a:endParaRPr lang="nl-NL"/>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a:p>
            <a:pPr algn="ctr"/>
            <a:endParaRPr lang="en-US" dirty="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40" name="Can 39"/>
          <p:cNvSpPr/>
          <p:nvPr/>
        </p:nvSpPr>
        <p:spPr>
          <a:xfrm>
            <a:off x="5832368" y="3885139"/>
            <a:ext cx="1912116" cy="1152743"/>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Other State Aggregate</a:t>
            </a:r>
          </a:p>
          <a:p>
            <a:pPr algn="ctr"/>
            <a:endParaRPr lang="en-US" dirty="0"/>
          </a:p>
          <a:p>
            <a:pPr algn="ctr"/>
            <a:endParaRPr lang="nl-NL" dirty="0"/>
          </a:p>
        </p:txBody>
      </p:sp>
      <p:sp>
        <p:nvSpPr>
          <p:cNvPr id="42" name="Cube 41"/>
          <p:cNvSpPr/>
          <p:nvPr/>
        </p:nvSpPr>
        <p:spPr>
          <a:xfrm>
            <a:off x="6242069" y="4726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3" name="Cube 42"/>
          <p:cNvSpPr/>
          <p:nvPr/>
        </p:nvSpPr>
        <p:spPr>
          <a:xfrm>
            <a:off x="6242069" y="4547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45" name="Cube 44"/>
          <p:cNvSpPr/>
          <p:nvPr/>
        </p:nvSpPr>
        <p:spPr>
          <a:xfrm>
            <a:off x="6555490" y="4821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6" name="Cube 45"/>
          <p:cNvSpPr/>
          <p:nvPr/>
        </p:nvSpPr>
        <p:spPr>
          <a:xfrm>
            <a:off x="6555490" y="4642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7" name="Cube 46"/>
          <p:cNvSpPr/>
          <p:nvPr/>
        </p:nvSpPr>
        <p:spPr>
          <a:xfrm>
            <a:off x="6555490" y="4463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4360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1"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0"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500"/>
                                        <p:tgtEl>
                                          <p:spTgt spid="4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8" grpId="0" animBg="1"/>
      <p:bldP spid="28" grpId="1" animBg="1"/>
      <p:bldP spid="27" grpId="0" animBg="1"/>
      <p:bldP spid="27" grpId="1" animBg="1"/>
      <p:bldP spid="26" grpId="0" animBg="1"/>
      <p:bldP spid="26"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40" grpId="0" animBg="1"/>
      <p:bldP spid="42" grpId="0" animBg="1"/>
      <p:bldP spid="43" grpId="0" animBg="1"/>
      <p:bldP spid="45" grpId="0" animBg="1"/>
      <p:bldP spid="46" grpId="0" animBg="1"/>
      <p:bldP spid="4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10" descr="Image result for oracle nosql">
            <a:extLst>
              <a:ext uri="{FF2B5EF4-FFF2-40B4-BE49-F238E27FC236}">
                <a16:creationId xmlns:a16="http://schemas.microsoft.com/office/drawing/2014/main" id="{50EFE1B0-7CF5-4B65-AFF8-FE85EABF8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6621" y="3048815"/>
            <a:ext cx="1071580" cy="5625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A3AC9C7-3458-4AE5-90AE-3BC99B76747D}"/>
              </a:ext>
            </a:extLst>
          </p:cNvPr>
          <p:cNvSpPr>
            <a:spLocks noGrp="1"/>
          </p:cNvSpPr>
          <p:nvPr>
            <p:ph type="title"/>
          </p:nvPr>
        </p:nvSpPr>
        <p:spPr/>
        <p:txBody>
          <a:bodyPr/>
          <a:lstStyle/>
          <a:p>
            <a:r>
              <a:rPr lang="nl-NL" dirty="0"/>
              <a:t>Distributed Database </a:t>
            </a:r>
            <a:r>
              <a:rPr lang="nl-NL" dirty="0" err="1"/>
              <a:t>with</a:t>
            </a:r>
            <a:r>
              <a:rPr lang="nl-NL" dirty="0"/>
              <a:t> Event </a:t>
            </a:r>
            <a:r>
              <a:rPr lang="nl-NL" dirty="0" err="1"/>
              <a:t>Sourcing</a:t>
            </a:r>
            <a:r>
              <a:rPr lang="nl-NL" dirty="0"/>
              <a:t> &amp; </a:t>
            </a:r>
            <a:r>
              <a:rPr lang="nl-NL" dirty="0" err="1"/>
              <a:t>Current</a:t>
            </a:r>
            <a:r>
              <a:rPr lang="nl-NL" dirty="0"/>
              <a:t> State</a:t>
            </a:r>
            <a:endParaRPr lang="en-NL" dirty="0"/>
          </a:p>
        </p:txBody>
      </p:sp>
      <p:sp>
        <p:nvSpPr>
          <p:cNvPr id="4" name="Footer Placeholder 3">
            <a:extLst>
              <a:ext uri="{FF2B5EF4-FFF2-40B4-BE49-F238E27FC236}">
                <a16:creationId xmlns:a16="http://schemas.microsoft.com/office/drawing/2014/main" id="{D679BCBB-B4CC-4A9B-B64C-CF3BB2742DF1}"/>
              </a:ext>
            </a:extLst>
          </p:cNvPr>
          <p:cNvSpPr>
            <a:spLocks noGrp="1"/>
          </p:cNvSpPr>
          <p:nvPr>
            <p:ph type="ftr" sz="quarter" idx="11"/>
          </p:nvPr>
        </p:nvSpPr>
        <p:spPr>
          <a:xfrm>
            <a:off x="4968000" y="5004000"/>
            <a:ext cx="3240000" cy="108000"/>
          </a:xfrm>
        </p:spPr>
        <p:txBody>
          <a:bodyPr/>
          <a:lstStyle/>
          <a:p>
            <a:r>
              <a:rPr lang="en-US"/>
              <a:t>Implementing Microservices on Oracle Cloud: Open, Manageable, Polyglot, and Scalable</a:t>
            </a:r>
            <a:endParaRPr lang="nl-NL" dirty="0"/>
          </a:p>
        </p:txBody>
      </p:sp>
      <p:sp>
        <p:nvSpPr>
          <p:cNvPr id="5" name="Slide Number Placeholder 4">
            <a:extLst>
              <a:ext uri="{FF2B5EF4-FFF2-40B4-BE49-F238E27FC236}">
                <a16:creationId xmlns:a16="http://schemas.microsoft.com/office/drawing/2014/main" id="{3C09B452-D83A-4D2D-9ACF-C5DB87DC25AE}"/>
              </a:ext>
            </a:extLst>
          </p:cNvPr>
          <p:cNvSpPr>
            <a:spLocks noGrp="1"/>
          </p:cNvSpPr>
          <p:nvPr>
            <p:ph type="sldNum" sz="quarter" idx="12"/>
          </p:nvPr>
        </p:nvSpPr>
        <p:spPr>
          <a:xfrm>
            <a:off x="7831428" y="5004000"/>
            <a:ext cx="144000" cy="108000"/>
          </a:xfrm>
        </p:spPr>
        <p:txBody>
          <a:bodyPr/>
          <a:lstStyle/>
          <a:p>
            <a:fld id="{14F1411D-0280-154F-AEAC-4C20B7AA46B2}" type="slidenum">
              <a:rPr lang="nl-NL" smtClean="0"/>
              <a:t>34</a:t>
            </a:fld>
            <a:endParaRPr lang="nl-NL"/>
          </a:p>
        </p:txBody>
      </p:sp>
      <p:pic>
        <p:nvPicPr>
          <p:cNvPr id="6" name="Picture 5">
            <a:extLst>
              <a:ext uri="{FF2B5EF4-FFF2-40B4-BE49-F238E27FC236}">
                <a16:creationId xmlns:a16="http://schemas.microsoft.com/office/drawing/2014/main" id="{366286BA-CEE1-4F03-8652-2C807CE0F886}"/>
              </a:ext>
            </a:extLst>
          </p:cNvPr>
          <p:cNvPicPr>
            <a:picLocks noChangeAspect="1"/>
          </p:cNvPicPr>
          <p:nvPr/>
        </p:nvPicPr>
        <p:blipFill>
          <a:blip r:embed="rId4"/>
          <a:stretch>
            <a:fillRect/>
          </a:stretch>
        </p:blipFill>
        <p:spPr>
          <a:xfrm>
            <a:off x="1867176" y="792000"/>
            <a:ext cx="5197290" cy="3261643"/>
          </a:xfrm>
          <a:prstGeom prst="rect">
            <a:avLst/>
          </a:prstGeom>
        </p:spPr>
      </p:pic>
      <p:sp>
        <p:nvSpPr>
          <p:cNvPr id="7" name="Right Arrow 9">
            <a:extLst>
              <a:ext uri="{FF2B5EF4-FFF2-40B4-BE49-F238E27FC236}">
                <a16:creationId xmlns:a16="http://schemas.microsoft.com/office/drawing/2014/main" id="{D4CD4D76-608C-4433-90E5-9745B92E2BD1}"/>
              </a:ext>
            </a:extLst>
          </p:cNvPr>
          <p:cNvSpPr/>
          <p:nvPr/>
        </p:nvSpPr>
        <p:spPr>
          <a:xfrm rot="18661547">
            <a:off x="1315931" y="2754762"/>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a:t>
            </a:r>
            <a:endParaRPr lang="nl-NL" dirty="0"/>
          </a:p>
        </p:txBody>
      </p:sp>
      <p:sp>
        <p:nvSpPr>
          <p:cNvPr id="8" name="Cube 7">
            <a:extLst>
              <a:ext uri="{FF2B5EF4-FFF2-40B4-BE49-F238E27FC236}">
                <a16:creationId xmlns:a16="http://schemas.microsoft.com/office/drawing/2014/main" id="{103356F5-FCF0-4C46-B692-2992963647E8}"/>
              </a:ext>
            </a:extLst>
          </p:cNvPr>
          <p:cNvSpPr/>
          <p:nvPr/>
        </p:nvSpPr>
        <p:spPr>
          <a:xfrm>
            <a:off x="2255896" y="2919034"/>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pic>
        <p:nvPicPr>
          <p:cNvPr id="9" name="Snagit_PPTACF6">
            <a:extLst>
              <a:ext uri="{FF2B5EF4-FFF2-40B4-BE49-F238E27FC236}">
                <a16:creationId xmlns:a16="http://schemas.microsoft.com/office/drawing/2014/main" id="{8C990D0F-D7C7-4EC6-9230-2F6BDE12547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6977" y="3841968"/>
            <a:ext cx="857254" cy="901341"/>
          </a:xfrm>
          <a:prstGeom prst="rect">
            <a:avLst/>
          </a:prstGeom>
        </p:spPr>
      </p:pic>
      <p:pic>
        <p:nvPicPr>
          <p:cNvPr id="10" name="Picture 4" descr="Image result for hyperledger fabric">
            <a:extLst>
              <a:ext uri="{FF2B5EF4-FFF2-40B4-BE49-F238E27FC236}">
                <a16:creationId xmlns:a16="http://schemas.microsoft.com/office/drawing/2014/main" id="{D07885C6-8878-46E7-BC04-5D7890DD20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9851" y="4509996"/>
            <a:ext cx="1916309" cy="4120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60C6B7D-037B-42D2-AF73-E5606D611624}"/>
              </a:ext>
            </a:extLst>
          </p:cNvPr>
          <p:cNvPicPr>
            <a:picLocks noChangeAspect="1"/>
          </p:cNvPicPr>
          <p:nvPr/>
        </p:nvPicPr>
        <p:blipFill>
          <a:blip r:embed="rId7"/>
          <a:stretch>
            <a:fillRect/>
          </a:stretch>
        </p:blipFill>
        <p:spPr>
          <a:xfrm>
            <a:off x="7638531" y="1042049"/>
            <a:ext cx="731583" cy="2545301"/>
          </a:xfrm>
          <a:prstGeom prst="rect">
            <a:avLst/>
          </a:prstGeom>
        </p:spPr>
      </p:pic>
      <p:sp>
        <p:nvSpPr>
          <p:cNvPr id="12" name="Cube 11">
            <a:extLst>
              <a:ext uri="{FF2B5EF4-FFF2-40B4-BE49-F238E27FC236}">
                <a16:creationId xmlns:a16="http://schemas.microsoft.com/office/drawing/2014/main" id="{413F3F42-AF0A-4E45-805B-4AA282212B73}"/>
              </a:ext>
            </a:extLst>
          </p:cNvPr>
          <p:cNvSpPr/>
          <p:nvPr/>
        </p:nvSpPr>
        <p:spPr>
          <a:xfrm>
            <a:off x="7749452" y="11914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Rectangle 12">
            <a:extLst>
              <a:ext uri="{FF2B5EF4-FFF2-40B4-BE49-F238E27FC236}">
                <a16:creationId xmlns:a16="http://schemas.microsoft.com/office/drawing/2014/main" id="{AD618E5A-5F45-4794-B525-770C76564D2B}"/>
              </a:ext>
            </a:extLst>
          </p:cNvPr>
          <p:cNvSpPr/>
          <p:nvPr/>
        </p:nvSpPr>
        <p:spPr>
          <a:xfrm>
            <a:off x="7771487" y="13604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6" name="Group 15">
            <a:extLst>
              <a:ext uri="{FF2B5EF4-FFF2-40B4-BE49-F238E27FC236}">
                <a16:creationId xmlns:a16="http://schemas.microsoft.com/office/drawing/2014/main" id="{F50541DD-98DE-4989-ACBC-693B61155C61}"/>
              </a:ext>
            </a:extLst>
          </p:cNvPr>
          <p:cNvGrpSpPr/>
          <p:nvPr/>
        </p:nvGrpSpPr>
        <p:grpSpPr>
          <a:xfrm>
            <a:off x="5900599" y="829000"/>
            <a:ext cx="73576" cy="115306"/>
            <a:chOff x="8350424" y="1343838"/>
            <a:chExt cx="190409" cy="281261"/>
          </a:xfrm>
        </p:grpSpPr>
        <p:sp>
          <p:nvSpPr>
            <p:cNvPr id="14" name="Cube 13">
              <a:extLst>
                <a:ext uri="{FF2B5EF4-FFF2-40B4-BE49-F238E27FC236}">
                  <a16:creationId xmlns:a16="http://schemas.microsoft.com/office/drawing/2014/main" id="{F02C4D0E-55FB-4AA1-B2A4-F1328A3BC032}"/>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5" name="Rectangle 14">
              <a:extLst>
                <a:ext uri="{FF2B5EF4-FFF2-40B4-BE49-F238E27FC236}">
                  <a16:creationId xmlns:a16="http://schemas.microsoft.com/office/drawing/2014/main" id="{B3AD1D2D-15E7-47BE-8E1B-C97227695BD1}"/>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7" name="Group 16">
            <a:extLst>
              <a:ext uri="{FF2B5EF4-FFF2-40B4-BE49-F238E27FC236}">
                <a16:creationId xmlns:a16="http://schemas.microsoft.com/office/drawing/2014/main" id="{A9F865EB-8880-4EF3-A187-1CC76AEFF13E}"/>
              </a:ext>
            </a:extLst>
          </p:cNvPr>
          <p:cNvGrpSpPr/>
          <p:nvPr/>
        </p:nvGrpSpPr>
        <p:grpSpPr>
          <a:xfrm>
            <a:off x="6626505" y="1923873"/>
            <a:ext cx="73576" cy="115306"/>
            <a:chOff x="8350424" y="1343838"/>
            <a:chExt cx="190409" cy="281261"/>
          </a:xfrm>
        </p:grpSpPr>
        <p:sp>
          <p:nvSpPr>
            <p:cNvPr id="18" name="Cube 17">
              <a:extLst>
                <a:ext uri="{FF2B5EF4-FFF2-40B4-BE49-F238E27FC236}">
                  <a16:creationId xmlns:a16="http://schemas.microsoft.com/office/drawing/2014/main" id="{4823E02F-04BC-43DB-BC3B-898F2F25DB23}"/>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9" name="Rectangle 18">
              <a:extLst>
                <a:ext uri="{FF2B5EF4-FFF2-40B4-BE49-F238E27FC236}">
                  <a16:creationId xmlns:a16="http://schemas.microsoft.com/office/drawing/2014/main" id="{CE53999F-53D0-44D5-9F98-B11FB8F9402A}"/>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0" name="Group 19">
            <a:extLst>
              <a:ext uri="{FF2B5EF4-FFF2-40B4-BE49-F238E27FC236}">
                <a16:creationId xmlns:a16="http://schemas.microsoft.com/office/drawing/2014/main" id="{6BAEE9B3-2A84-477E-A2C2-1B710D519609}"/>
              </a:ext>
            </a:extLst>
          </p:cNvPr>
          <p:cNvGrpSpPr/>
          <p:nvPr/>
        </p:nvGrpSpPr>
        <p:grpSpPr>
          <a:xfrm>
            <a:off x="5900599" y="2972709"/>
            <a:ext cx="73576" cy="115306"/>
            <a:chOff x="8350424" y="1343838"/>
            <a:chExt cx="190409" cy="281261"/>
          </a:xfrm>
        </p:grpSpPr>
        <p:sp>
          <p:nvSpPr>
            <p:cNvPr id="21" name="Cube 20">
              <a:extLst>
                <a:ext uri="{FF2B5EF4-FFF2-40B4-BE49-F238E27FC236}">
                  <a16:creationId xmlns:a16="http://schemas.microsoft.com/office/drawing/2014/main" id="{598645FD-BEFD-443E-BB8C-0FBFD5BC59E0}"/>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2" name="Rectangle 21">
              <a:extLst>
                <a:ext uri="{FF2B5EF4-FFF2-40B4-BE49-F238E27FC236}">
                  <a16:creationId xmlns:a16="http://schemas.microsoft.com/office/drawing/2014/main" id="{4139AE12-E59D-474A-A933-9346A5A1F4A7}"/>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3" name="Group 22">
            <a:extLst>
              <a:ext uri="{FF2B5EF4-FFF2-40B4-BE49-F238E27FC236}">
                <a16:creationId xmlns:a16="http://schemas.microsoft.com/office/drawing/2014/main" id="{20C778C5-A3F0-4C87-8CD7-9F400F6C4170}"/>
              </a:ext>
            </a:extLst>
          </p:cNvPr>
          <p:cNvGrpSpPr/>
          <p:nvPr/>
        </p:nvGrpSpPr>
        <p:grpSpPr>
          <a:xfrm>
            <a:off x="2922371" y="2926672"/>
            <a:ext cx="73576" cy="115306"/>
            <a:chOff x="8350424" y="1343838"/>
            <a:chExt cx="190409" cy="281261"/>
          </a:xfrm>
        </p:grpSpPr>
        <p:sp>
          <p:nvSpPr>
            <p:cNvPr id="24" name="Cube 23">
              <a:extLst>
                <a:ext uri="{FF2B5EF4-FFF2-40B4-BE49-F238E27FC236}">
                  <a16:creationId xmlns:a16="http://schemas.microsoft.com/office/drawing/2014/main" id="{5C99C7CA-AB65-4326-BA4B-182266B4B8B7}"/>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5" name="Rectangle 24">
              <a:extLst>
                <a:ext uri="{FF2B5EF4-FFF2-40B4-BE49-F238E27FC236}">
                  <a16:creationId xmlns:a16="http://schemas.microsoft.com/office/drawing/2014/main" id="{C7EF7EB9-019C-4E56-8AF3-4433DA77C189}"/>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6" name="Group 25">
            <a:extLst>
              <a:ext uri="{FF2B5EF4-FFF2-40B4-BE49-F238E27FC236}">
                <a16:creationId xmlns:a16="http://schemas.microsoft.com/office/drawing/2014/main" id="{09F4F74C-2D98-46B9-AF79-4678324A2FA6}"/>
              </a:ext>
            </a:extLst>
          </p:cNvPr>
          <p:cNvGrpSpPr/>
          <p:nvPr/>
        </p:nvGrpSpPr>
        <p:grpSpPr>
          <a:xfrm>
            <a:off x="2921570" y="771377"/>
            <a:ext cx="73576" cy="115306"/>
            <a:chOff x="8350424" y="1343838"/>
            <a:chExt cx="190409" cy="281261"/>
          </a:xfrm>
        </p:grpSpPr>
        <p:sp>
          <p:nvSpPr>
            <p:cNvPr id="27" name="Cube 26">
              <a:extLst>
                <a:ext uri="{FF2B5EF4-FFF2-40B4-BE49-F238E27FC236}">
                  <a16:creationId xmlns:a16="http://schemas.microsoft.com/office/drawing/2014/main" id="{9AC690A7-AD39-4720-B5DD-01D3021F9C80}"/>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8" name="Rectangle 27">
              <a:extLst>
                <a:ext uri="{FF2B5EF4-FFF2-40B4-BE49-F238E27FC236}">
                  <a16:creationId xmlns:a16="http://schemas.microsoft.com/office/drawing/2014/main" id="{E9047543-A30C-4FFA-8B0C-D8B919D7714F}"/>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9" name="Group 28">
            <a:extLst>
              <a:ext uri="{FF2B5EF4-FFF2-40B4-BE49-F238E27FC236}">
                <a16:creationId xmlns:a16="http://schemas.microsoft.com/office/drawing/2014/main" id="{5BDD0C15-04C2-44BA-B3E4-46E9EDEBACFF}"/>
              </a:ext>
            </a:extLst>
          </p:cNvPr>
          <p:cNvGrpSpPr/>
          <p:nvPr/>
        </p:nvGrpSpPr>
        <p:grpSpPr>
          <a:xfrm>
            <a:off x="2219108" y="1866220"/>
            <a:ext cx="73576" cy="115306"/>
            <a:chOff x="8350424" y="1343838"/>
            <a:chExt cx="190409" cy="281261"/>
          </a:xfrm>
        </p:grpSpPr>
        <p:sp>
          <p:nvSpPr>
            <p:cNvPr id="30" name="Cube 29">
              <a:extLst>
                <a:ext uri="{FF2B5EF4-FFF2-40B4-BE49-F238E27FC236}">
                  <a16:creationId xmlns:a16="http://schemas.microsoft.com/office/drawing/2014/main" id="{9EDE7392-13C1-48CD-BB22-6D5964AB6DA5}"/>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1" name="Rectangle 30">
              <a:extLst>
                <a:ext uri="{FF2B5EF4-FFF2-40B4-BE49-F238E27FC236}">
                  <a16:creationId xmlns:a16="http://schemas.microsoft.com/office/drawing/2014/main" id="{2FBBED6A-3903-4F65-A1E6-2B61FC963396}"/>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32" name="Can 24">
            <a:extLst>
              <a:ext uri="{FF2B5EF4-FFF2-40B4-BE49-F238E27FC236}">
                <a16:creationId xmlns:a16="http://schemas.microsoft.com/office/drawing/2014/main" id="{443263ED-5B81-4132-A30F-AF60F7542CCA}"/>
              </a:ext>
            </a:extLst>
          </p:cNvPr>
          <p:cNvSpPr/>
          <p:nvPr/>
        </p:nvSpPr>
        <p:spPr>
          <a:xfrm>
            <a:off x="7324084" y="3471758"/>
            <a:ext cx="1328529" cy="92594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World State</a:t>
            </a:r>
          </a:p>
          <a:p>
            <a:pPr algn="ctr"/>
            <a:endParaRPr lang="en-US" dirty="0"/>
          </a:p>
          <a:p>
            <a:pPr algn="ctr"/>
            <a:endParaRPr lang="en-US" dirty="0"/>
          </a:p>
          <a:p>
            <a:pPr algn="ctr"/>
            <a:endParaRPr lang="nl-NL" dirty="0"/>
          </a:p>
        </p:txBody>
      </p:sp>
      <p:sp>
        <p:nvSpPr>
          <p:cNvPr id="35" name="Cube 34">
            <a:extLst>
              <a:ext uri="{FF2B5EF4-FFF2-40B4-BE49-F238E27FC236}">
                <a16:creationId xmlns:a16="http://schemas.microsoft.com/office/drawing/2014/main" id="{83C6F8CB-4159-4149-98DD-0310C594317E}"/>
              </a:ext>
            </a:extLst>
          </p:cNvPr>
          <p:cNvSpPr/>
          <p:nvPr/>
        </p:nvSpPr>
        <p:spPr>
          <a:xfrm>
            <a:off x="7487547" y="4167495"/>
            <a:ext cx="190409" cy="168966"/>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39" name="Cube 38">
            <a:extLst>
              <a:ext uri="{FF2B5EF4-FFF2-40B4-BE49-F238E27FC236}">
                <a16:creationId xmlns:a16="http://schemas.microsoft.com/office/drawing/2014/main" id="{435350CC-7C54-4ECE-84A3-1742BC4AB6D3}"/>
              </a:ext>
            </a:extLst>
          </p:cNvPr>
          <p:cNvSpPr/>
          <p:nvPr/>
        </p:nvSpPr>
        <p:spPr>
          <a:xfrm>
            <a:off x="7800968" y="408301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42" name="Cube 41">
            <a:extLst>
              <a:ext uri="{FF2B5EF4-FFF2-40B4-BE49-F238E27FC236}">
                <a16:creationId xmlns:a16="http://schemas.microsoft.com/office/drawing/2014/main" id="{E4F3DC2B-4F18-4B76-B81F-47FA1F53152B}"/>
              </a:ext>
            </a:extLst>
          </p:cNvPr>
          <p:cNvSpPr/>
          <p:nvPr/>
        </p:nvSpPr>
        <p:spPr>
          <a:xfrm>
            <a:off x="8111417" y="4185869"/>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43" name="Can 24">
            <a:extLst>
              <a:ext uri="{FF2B5EF4-FFF2-40B4-BE49-F238E27FC236}">
                <a16:creationId xmlns:a16="http://schemas.microsoft.com/office/drawing/2014/main" id="{09E0D5E0-8F10-44C4-A253-17F885905518}"/>
              </a:ext>
            </a:extLst>
          </p:cNvPr>
          <p:cNvSpPr/>
          <p:nvPr/>
        </p:nvSpPr>
        <p:spPr>
          <a:xfrm>
            <a:off x="6139428" y="3758054"/>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sp>
        <p:nvSpPr>
          <p:cNvPr id="44" name="Can 24">
            <a:extLst>
              <a:ext uri="{FF2B5EF4-FFF2-40B4-BE49-F238E27FC236}">
                <a16:creationId xmlns:a16="http://schemas.microsoft.com/office/drawing/2014/main" id="{131EE80A-91AA-45AD-ADCF-618B37BD8F87}"/>
              </a:ext>
            </a:extLst>
          </p:cNvPr>
          <p:cNvSpPr/>
          <p:nvPr/>
        </p:nvSpPr>
        <p:spPr>
          <a:xfrm>
            <a:off x="2582484" y="3758054"/>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sp>
        <p:nvSpPr>
          <p:cNvPr id="45" name="Can 24">
            <a:extLst>
              <a:ext uri="{FF2B5EF4-FFF2-40B4-BE49-F238E27FC236}">
                <a16:creationId xmlns:a16="http://schemas.microsoft.com/office/drawing/2014/main" id="{888E11BA-4591-4ED9-9559-6D57CE10FF54}"/>
              </a:ext>
            </a:extLst>
          </p:cNvPr>
          <p:cNvSpPr/>
          <p:nvPr/>
        </p:nvSpPr>
        <p:spPr>
          <a:xfrm>
            <a:off x="6791498" y="2699810"/>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sp>
        <p:nvSpPr>
          <p:cNvPr id="46" name="Can 24">
            <a:extLst>
              <a:ext uri="{FF2B5EF4-FFF2-40B4-BE49-F238E27FC236}">
                <a16:creationId xmlns:a16="http://schemas.microsoft.com/office/drawing/2014/main" id="{7E4198A6-5117-4756-BBD9-4A897358D8CA}"/>
              </a:ext>
            </a:extLst>
          </p:cNvPr>
          <p:cNvSpPr/>
          <p:nvPr/>
        </p:nvSpPr>
        <p:spPr>
          <a:xfrm>
            <a:off x="2533983" y="730666"/>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pic>
        <p:nvPicPr>
          <p:cNvPr id="47" name="Snagit_PPTA17C">
            <a:extLst>
              <a:ext uri="{FF2B5EF4-FFF2-40B4-BE49-F238E27FC236}">
                <a16:creationId xmlns:a16="http://schemas.microsoft.com/office/drawing/2014/main" id="{60DB53FE-8936-4097-A48C-35D224338D32}"/>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2727" y="4435237"/>
            <a:ext cx="578999" cy="555652"/>
          </a:xfrm>
          <a:prstGeom prst="rect">
            <a:avLst/>
          </a:prstGeom>
        </p:spPr>
      </p:pic>
      <p:sp>
        <p:nvSpPr>
          <p:cNvPr id="48" name="Arrow: Quad 47">
            <a:extLst>
              <a:ext uri="{FF2B5EF4-FFF2-40B4-BE49-F238E27FC236}">
                <a16:creationId xmlns:a16="http://schemas.microsoft.com/office/drawing/2014/main" id="{C5CB8389-087F-4242-A7FC-582877576F02}"/>
              </a:ext>
            </a:extLst>
          </p:cNvPr>
          <p:cNvSpPr/>
          <p:nvPr/>
        </p:nvSpPr>
        <p:spPr>
          <a:xfrm>
            <a:off x="3806005" y="1804988"/>
            <a:ext cx="1181818" cy="1106489"/>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1" name="Picture 2" descr="Image result for logo kafka">
            <a:extLst>
              <a:ext uri="{FF2B5EF4-FFF2-40B4-BE49-F238E27FC236}">
                <a16:creationId xmlns:a16="http://schemas.microsoft.com/office/drawing/2014/main" id="{040A8317-408B-4FBC-88CE-F26645409C1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24303" y="650971"/>
            <a:ext cx="606640" cy="318875"/>
          </a:xfrm>
          <a:prstGeom prst="rect">
            <a:avLst/>
          </a:prstGeom>
          <a:noFill/>
          <a:extLst>
            <a:ext uri="{909E8E84-426E-40DD-AFC4-6F175D3DCCD1}">
              <a14:hiddenFill xmlns:a14="http://schemas.microsoft.com/office/drawing/2010/main">
                <a:solidFill>
                  <a:srgbClr val="FFFFFF"/>
                </a:solidFill>
              </a14:hiddenFill>
            </a:ext>
          </a:extLst>
        </p:spPr>
      </p:pic>
      <p:pic>
        <p:nvPicPr>
          <p:cNvPr id="34" name="Snagit_SNG82F">
            <a:extLst>
              <a:ext uri="{FF2B5EF4-FFF2-40B4-BE49-F238E27FC236}">
                <a16:creationId xmlns:a16="http://schemas.microsoft.com/office/drawing/2014/main" id="{B77D9426-CEB6-4571-86BF-43AF51E84695}"/>
              </a:ext>
            </a:extLst>
          </p:cNvPr>
          <p:cNvPicPr>
            <a:picLocks noChangeAspect="1"/>
          </p:cNvPicPr>
          <p:nvPr/>
        </p:nvPicPr>
        <p:blipFill>
          <a:blip r:embed="rId10"/>
          <a:stretch>
            <a:fillRect/>
          </a:stretch>
        </p:blipFill>
        <p:spPr>
          <a:xfrm>
            <a:off x="5594017" y="3916163"/>
            <a:ext cx="463680" cy="354189"/>
          </a:xfrm>
          <a:prstGeom prst="rect">
            <a:avLst/>
          </a:prstGeom>
        </p:spPr>
      </p:pic>
      <p:pic>
        <p:nvPicPr>
          <p:cNvPr id="1028" name="Picture 4" descr="Image result for leveldb logo">
            <a:extLst>
              <a:ext uri="{FF2B5EF4-FFF2-40B4-BE49-F238E27FC236}">
                <a16:creationId xmlns:a16="http://schemas.microsoft.com/office/drawing/2014/main" id="{DC31FE75-27EC-4074-8481-C14217992DC7}"/>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12402" y="3934730"/>
            <a:ext cx="857254" cy="363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21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2000"/>
                                        <p:tgtEl>
                                          <p:spTgt spid="48"/>
                                        </p:tgtEl>
                                      </p:cBhvr>
                                    </p:animEffect>
                                    <p:anim calcmode="lin" valueType="num">
                                      <p:cBhvr>
                                        <p:cTn id="28" dur="2000" fill="hold"/>
                                        <p:tgtEl>
                                          <p:spTgt spid="48"/>
                                        </p:tgtEl>
                                        <p:attrNameLst>
                                          <p:attrName>ppt_w</p:attrName>
                                        </p:attrNameLst>
                                      </p:cBhvr>
                                      <p:tavLst>
                                        <p:tav tm="0" fmla="#ppt_w*sin(2.5*pi*$)">
                                          <p:val>
                                            <p:fltVal val="0"/>
                                          </p:val>
                                        </p:tav>
                                        <p:tav tm="100000">
                                          <p:val>
                                            <p:fltVal val="1"/>
                                          </p:val>
                                        </p:tav>
                                      </p:tavLst>
                                    </p:anim>
                                    <p:anim calcmode="lin" valueType="num">
                                      <p:cBhvr>
                                        <p:cTn id="29" dur="2000" fill="hold"/>
                                        <p:tgtEl>
                                          <p:spTgt spid="48"/>
                                        </p:tgtEl>
                                        <p:attrNameLst>
                                          <p:attrName>ppt_h</p:attrName>
                                        </p:attrNameLst>
                                      </p:cBhvr>
                                      <p:tavLst>
                                        <p:tav tm="0">
                                          <p:val>
                                            <p:strVal val="#ppt_h"/>
                                          </p:val>
                                        </p:tav>
                                        <p:tav tm="100000">
                                          <p:val>
                                            <p:strVal val="#ppt_h"/>
                                          </p:val>
                                        </p:tav>
                                      </p:tavLst>
                                    </p:anim>
                                  </p:childTnLst>
                                </p:cTn>
                              </p:par>
                            </p:childTnLst>
                          </p:cTn>
                        </p:par>
                        <p:par>
                          <p:cTn id="30" fill="hold">
                            <p:stCondLst>
                              <p:cond delay="2000"/>
                            </p:stCondLst>
                            <p:childTnLst>
                              <p:par>
                                <p:cTn id="31" presetID="45" presetClass="exit" presetSubtype="0" fill="hold" grpId="1" nodeType="afterEffect">
                                  <p:stCondLst>
                                    <p:cond delay="0"/>
                                  </p:stCondLst>
                                  <p:childTnLst>
                                    <p:animEffect transition="out" filter="fade">
                                      <p:cBhvr>
                                        <p:cTn id="32" dur="2000"/>
                                        <p:tgtEl>
                                          <p:spTgt spid="48"/>
                                        </p:tgtEl>
                                      </p:cBhvr>
                                    </p:animEffect>
                                    <p:anim calcmode="lin" valueType="num">
                                      <p:cBhvr>
                                        <p:cTn id="33" dur="2000"/>
                                        <p:tgtEl>
                                          <p:spTgt spid="4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4" dur="2000"/>
                                        <p:tgtEl>
                                          <p:spTgt spid="48"/>
                                        </p:tgtEl>
                                        <p:attrNameLst>
                                          <p:attrName>ppt_h</p:attrName>
                                        </p:attrNameLst>
                                      </p:cBhvr>
                                      <p:tavLst>
                                        <p:tav tm="0">
                                          <p:val>
                                            <p:strVal val="ppt_h"/>
                                          </p:val>
                                        </p:tav>
                                        <p:tav tm="100000">
                                          <p:val>
                                            <p:strVal val="ppt_h"/>
                                          </p:val>
                                        </p:tav>
                                      </p:tavLst>
                                    </p:anim>
                                    <p:set>
                                      <p:cBhvr>
                                        <p:cTn id="35" dur="1" fill="hold">
                                          <p:stCondLst>
                                            <p:cond delay="1999"/>
                                          </p:stCondLst>
                                        </p:cTn>
                                        <p:tgtEl>
                                          <p:spTgt spid="4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500"/>
                                  </p:stCondLst>
                                  <p:childTnLst>
                                    <p:set>
                                      <p:cBhvr>
                                        <p:cTn id="46" dur="1" fill="hold">
                                          <p:stCondLst>
                                            <p:cond delay="0"/>
                                          </p:stCondLst>
                                        </p:cTn>
                                        <p:tgtEl>
                                          <p:spTgt spid="29"/>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nodeType="afterEffect">
                                  <p:stCondLst>
                                    <p:cond delay="500"/>
                                  </p:stCondLst>
                                  <p:childTnLst>
                                    <p:set>
                                      <p:cBhvr>
                                        <p:cTn id="49" dur="1" fill="hold">
                                          <p:stCondLst>
                                            <p:cond delay="0"/>
                                          </p:stCondLst>
                                        </p:cTn>
                                        <p:tgtEl>
                                          <p:spTgt spid="26"/>
                                        </p:tgtEl>
                                        <p:attrNameLst>
                                          <p:attrName>style.visibility</p:attrName>
                                        </p:attrNameLst>
                                      </p:cBhvr>
                                      <p:to>
                                        <p:strVal val="visible"/>
                                      </p:to>
                                    </p:set>
                                  </p:childTnLst>
                                </p:cTn>
                              </p:par>
                            </p:childTnLst>
                          </p:cTn>
                        </p:par>
                        <p:par>
                          <p:cTn id="50" fill="hold">
                            <p:stCondLst>
                              <p:cond delay="1000"/>
                            </p:stCondLst>
                            <p:childTnLst>
                              <p:par>
                                <p:cTn id="51" presetID="1" presetClass="entr" presetSubtype="0" fill="hold" nodeType="afterEffect">
                                  <p:stCondLst>
                                    <p:cond delay="500"/>
                                  </p:stCondLst>
                                  <p:childTnLst>
                                    <p:set>
                                      <p:cBhvr>
                                        <p:cTn id="52" dur="1" fill="hold">
                                          <p:stCondLst>
                                            <p:cond delay="0"/>
                                          </p:stCondLst>
                                        </p:cTn>
                                        <p:tgtEl>
                                          <p:spTgt spid="16"/>
                                        </p:tgtEl>
                                        <p:attrNameLst>
                                          <p:attrName>style.visibility</p:attrName>
                                        </p:attrNameLst>
                                      </p:cBhvr>
                                      <p:to>
                                        <p:strVal val="visible"/>
                                      </p:to>
                                    </p:set>
                                  </p:childTnLst>
                                </p:cTn>
                              </p:par>
                            </p:childTnLst>
                          </p:cTn>
                        </p:par>
                        <p:par>
                          <p:cTn id="53" fill="hold">
                            <p:stCondLst>
                              <p:cond delay="1500"/>
                            </p:stCondLst>
                            <p:childTnLst>
                              <p:par>
                                <p:cTn id="54" presetID="1" presetClass="entr" presetSubtype="0" fill="hold" nodeType="afterEffect">
                                  <p:stCondLst>
                                    <p:cond delay="500"/>
                                  </p:stCondLst>
                                  <p:childTnLst>
                                    <p:set>
                                      <p:cBhvr>
                                        <p:cTn id="55" dur="1" fill="hold">
                                          <p:stCondLst>
                                            <p:cond delay="0"/>
                                          </p:stCondLst>
                                        </p:cTn>
                                        <p:tgtEl>
                                          <p:spTgt spid="20"/>
                                        </p:tgtEl>
                                        <p:attrNameLst>
                                          <p:attrName>style.visibility</p:attrName>
                                        </p:attrNameLst>
                                      </p:cBhvr>
                                      <p:to>
                                        <p:strVal val="visible"/>
                                      </p:to>
                                    </p:set>
                                  </p:childTnLst>
                                </p:cTn>
                              </p:par>
                            </p:childTnLst>
                          </p:cTn>
                        </p:par>
                        <p:par>
                          <p:cTn id="56" fill="hold">
                            <p:stCondLst>
                              <p:cond delay="2000"/>
                            </p:stCondLst>
                            <p:childTnLst>
                              <p:par>
                                <p:cTn id="57" presetID="1" presetClass="entr" presetSubtype="0" fill="hold" nodeType="afterEffect">
                                  <p:stCondLst>
                                    <p:cond delay="50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32" grpId="0" animBg="1"/>
      <p:bldP spid="35" grpId="0" animBg="1"/>
      <p:bldP spid="39" grpId="0" animBg="1"/>
      <p:bldP spid="42" grpId="0" animBg="1"/>
      <p:bldP spid="43" grpId="0" animBg="1"/>
      <p:bldP spid="44" grpId="0" animBg="1"/>
      <p:bldP spid="45" grpId="0" animBg="1"/>
      <p:bldP spid="46" grpId="0" animBg="1"/>
      <p:bldP spid="48" grpId="0" animBg="1"/>
      <p:bldP spid="48"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SQL </a:t>
            </a:r>
            <a:r>
              <a:rPr lang="fr-FR" dirty="0" err="1"/>
              <a:t>is</a:t>
            </a:r>
            <a:r>
              <a:rPr lang="fr-FR" dirty="0"/>
              <a:t> not good at </a:t>
            </a:r>
            <a:r>
              <a:rPr lang="fr-FR" dirty="0" err="1"/>
              <a:t>anything</a:t>
            </a:r>
            <a:endParaRPr lang="fr-FR" dirty="0"/>
          </a:p>
        </p:txBody>
      </p:sp>
      <p:sp>
        <p:nvSpPr>
          <p:cNvPr id="3" name="Content Placeholder 2"/>
          <p:cNvSpPr>
            <a:spLocks noGrp="1"/>
          </p:cNvSpPr>
          <p:nvPr>
            <p:ph idx="1"/>
          </p:nvPr>
        </p:nvSpPr>
        <p:spPr/>
        <p:txBody>
          <a:bodyPr/>
          <a:lstStyle/>
          <a:p>
            <a:r>
              <a:rPr lang="en-US" dirty="0"/>
              <a:t>But it sucks at nothing</a:t>
            </a:r>
            <a:endParaRPr lang="nl-NL" dirty="0"/>
          </a:p>
        </p:txBody>
      </p:sp>
      <p:pic>
        <p:nvPicPr>
          <p:cNvPr id="9218" name="Picture 2" descr="Image result for swiss army knif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663" y="1355014"/>
            <a:ext cx="4240026" cy="327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31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9EE6B-E1D9-49A9-AB99-421C7D1680DB}"/>
              </a:ext>
            </a:extLst>
          </p:cNvPr>
          <p:cNvSpPr>
            <a:spLocks noGrp="1"/>
          </p:cNvSpPr>
          <p:nvPr>
            <p:ph type="title"/>
          </p:nvPr>
        </p:nvSpPr>
        <p:spPr/>
        <p:txBody>
          <a:bodyPr/>
          <a:lstStyle/>
          <a:p>
            <a:r>
              <a:rPr lang="nl-NL" dirty="0" err="1"/>
              <a:t>Session</a:t>
            </a:r>
            <a:r>
              <a:rPr lang="nl-NL" dirty="0"/>
              <a:t> </a:t>
            </a:r>
            <a:r>
              <a:rPr lang="nl-NL" dirty="0" err="1"/>
              <a:t>Recommendation</a:t>
            </a:r>
            <a:r>
              <a:rPr lang="nl-NL" dirty="0"/>
              <a:t> Engine for </a:t>
            </a:r>
            <a:r>
              <a:rPr lang="nl-NL" dirty="0" err="1"/>
              <a:t>CodeOne</a:t>
            </a:r>
            <a:endParaRPr lang="en-NL" dirty="0"/>
          </a:p>
        </p:txBody>
      </p:sp>
      <p:sp>
        <p:nvSpPr>
          <p:cNvPr id="3" name="Content Placeholder 2">
            <a:extLst>
              <a:ext uri="{FF2B5EF4-FFF2-40B4-BE49-F238E27FC236}">
                <a16:creationId xmlns:a16="http://schemas.microsoft.com/office/drawing/2014/main" id="{78C1281A-571B-4775-BFEA-8986DACA9BD1}"/>
              </a:ext>
            </a:extLst>
          </p:cNvPr>
          <p:cNvSpPr>
            <a:spLocks noGrp="1"/>
          </p:cNvSpPr>
          <p:nvPr>
            <p:ph idx="1"/>
          </p:nvPr>
        </p:nvSpPr>
        <p:spPr/>
        <p:txBody>
          <a:bodyPr/>
          <a:lstStyle/>
          <a:p>
            <a:r>
              <a:rPr lang="nl-NL" dirty="0" err="1"/>
              <a:t>Recommend</a:t>
            </a:r>
            <a:r>
              <a:rPr lang="nl-NL" dirty="0"/>
              <a:t> </a:t>
            </a:r>
            <a:r>
              <a:rPr lang="nl-NL" dirty="0" err="1"/>
              <a:t>sessions</a:t>
            </a:r>
            <a:r>
              <a:rPr lang="nl-NL" dirty="0"/>
              <a:t> </a:t>
            </a:r>
            <a:r>
              <a:rPr lang="nl-NL" dirty="0" err="1"/>
              <a:t>to</a:t>
            </a:r>
            <a:r>
              <a:rPr lang="nl-NL" dirty="0"/>
              <a:t> me</a:t>
            </a:r>
          </a:p>
          <a:p>
            <a:pPr lvl="1"/>
            <a:r>
              <a:rPr lang="nl-NL" dirty="0" err="1"/>
              <a:t>That</a:t>
            </a:r>
            <a:r>
              <a:rPr lang="nl-NL" dirty="0"/>
              <a:t> are </a:t>
            </a:r>
            <a:r>
              <a:rPr lang="nl-NL" dirty="0" err="1"/>
              <a:t>Presented</a:t>
            </a:r>
            <a:r>
              <a:rPr lang="nl-NL" dirty="0"/>
              <a:t> </a:t>
            </a:r>
            <a:r>
              <a:rPr lang="nl-NL" dirty="0" err="1"/>
              <a:t>by</a:t>
            </a:r>
            <a:r>
              <a:rPr lang="nl-NL" dirty="0"/>
              <a:t> Speakers</a:t>
            </a:r>
          </a:p>
          <a:p>
            <a:pPr lvl="2"/>
            <a:r>
              <a:rPr lang="nl-NL" dirty="0" err="1"/>
              <a:t>Who</a:t>
            </a:r>
            <a:r>
              <a:rPr lang="nl-NL" dirty="0"/>
              <a:t> are </a:t>
            </a:r>
            <a:r>
              <a:rPr lang="nl-NL" dirty="0" err="1"/>
              <a:t>Liked</a:t>
            </a:r>
            <a:r>
              <a:rPr lang="nl-NL" dirty="0"/>
              <a:t> </a:t>
            </a:r>
            <a:r>
              <a:rPr lang="nl-NL" dirty="0" err="1"/>
              <a:t>by</a:t>
            </a:r>
            <a:r>
              <a:rPr lang="nl-NL" dirty="0"/>
              <a:t> People</a:t>
            </a:r>
          </a:p>
          <a:p>
            <a:pPr lvl="3"/>
            <a:r>
              <a:rPr lang="nl-NL" dirty="0" err="1"/>
              <a:t>Who</a:t>
            </a:r>
            <a:r>
              <a:rPr lang="nl-NL" dirty="0"/>
              <a:t> </a:t>
            </a:r>
            <a:r>
              <a:rPr lang="nl-NL" dirty="0" err="1"/>
              <a:t>Attended</a:t>
            </a:r>
            <a:r>
              <a:rPr lang="nl-NL" dirty="0"/>
              <a:t> </a:t>
            </a:r>
            <a:r>
              <a:rPr lang="nl-NL" dirty="0" err="1"/>
              <a:t>the</a:t>
            </a:r>
            <a:r>
              <a:rPr lang="nl-NL" dirty="0"/>
              <a:t> </a:t>
            </a:r>
            <a:r>
              <a:rPr lang="nl-NL" dirty="0" err="1"/>
              <a:t>same</a:t>
            </a:r>
            <a:r>
              <a:rPr lang="nl-NL" dirty="0"/>
              <a:t> </a:t>
            </a:r>
            <a:r>
              <a:rPr lang="nl-NL" dirty="0" err="1"/>
              <a:t>Sessions</a:t>
            </a:r>
            <a:r>
              <a:rPr lang="nl-NL" dirty="0"/>
              <a:t> </a:t>
            </a:r>
            <a:r>
              <a:rPr lang="nl-NL" dirty="0" err="1"/>
              <a:t>that</a:t>
            </a:r>
            <a:r>
              <a:rPr lang="nl-NL" dirty="0"/>
              <a:t> I </a:t>
            </a:r>
            <a:r>
              <a:rPr lang="nl-NL" dirty="0" err="1"/>
              <a:t>Attended</a:t>
            </a:r>
            <a:endParaRPr lang="nl-NL" dirty="0"/>
          </a:p>
          <a:p>
            <a:pPr lvl="3"/>
            <a:endParaRPr lang="nl-NL" dirty="0"/>
          </a:p>
          <a:p>
            <a:pPr lvl="3"/>
            <a:endParaRPr lang="nl-NL" dirty="0"/>
          </a:p>
          <a:p>
            <a:pPr lvl="3"/>
            <a:endParaRPr lang="nl-NL" dirty="0"/>
          </a:p>
          <a:p>
            <a:r>
              <a:rPr lang="nl-NL" dirty="0"/>
              <a:t>Start </a:t>
            </a:r>
            <a:r>
              <a:rPr lang="nl-NL" dirty="0" err="1"/>
              <a:t>from</a:t>
            </a:r>
            <a:r>
              <a:rPr lang="nl-NL" dirty="0"/>
              <a:t> me </a:t>
            </a:r>
            <a:r>
              <a:rPr lang="nl-NL" dirty="0" err="1"/>
              <a:t>and</a:t>
            </a:r>
            <a:r>
              <a:rPr lang="nl-NL" dirty="0"/>
              <a:t> </a:t>
            </a:r>
            <a:r>
              <a:rPr lang="nl-NL" dirty="0" err="1"/>
              <a:t>the</a:t>
            </a:r>
            <a:r>
              <a:rPr lang="nl-NL" dirty="0"/>
              <a:t> </a:t>
            </a:r>
            <a:r>
              <a:rPr lang="nl-NL" dirty="0" err="1"/>
              <a:t>sessions</a:t>
            </a:r>
            <a:r>
              <a:rPr lang="nl-NL" dirty="0"/>
              <a:t> </a:t>
            </a:r>
            <a:br>
              <a:rPr lang="nl-NL" dirty="0"/>
            </a:br>
            <a:r>
              <a:rPr lang="nl-NL" dirty="0"/>
              <a:t>I </a:t>
            </a:r>
            <a:r>
              <a:rPr lang="nl-NL" dirty="0" err="1"/>
              <a:t>attended</a:t>
            </a:r>
            <a:endParaRPr lang="nl-NL" dirty="0"/>
          </a:p>
          <a:p>
            <a:pPr lvl="1"/>
            <a:r>
              <a:rPr lang="nl-NL" dirty="0" err="1"/>
              <a:t>Locate</a:t>
            </a:r>
            <a:r>
              <a:rPr lang="nl-NL" dirty="0"/>
              <a:t> </a:t>
            </a:r>
            <a:r>
              <a:rPr lang="nl-NL" dirty="0" err="1"/>
              <a:t>other</a:t>
            </a:r>
            <a:r>
              <a:rPr lang="nl-NL" dirty="0"/>
              <a:t> </a:t>
            </a:r>
            <a:r>
              <a:rPr lang="nl-NL" dirty="0" err="1"/>
              <a:t>attendees</a:t>
            </a:r>
            <a:r>
              <a:rPr lang="nl-NL" dirty="0"/>
              <a:t> in these</a:t>
            </a:r>
            <a:br>
              <a:rPr lang="nl-NL" dirty="0"/>
            </a:br>
            <a:r>
              <a:rPr lang="nl-NL" dirty="0" err="1"/>
              <a:t>sessions</a:t>
            </a:r>
            <a:endParaRPr lang="nl-NL" dirty="0"/>
          </a:p>
          <a:p>
            <a:pPr lvl="2"/>
            <a:r>
              <a:rPr lang="nl-NL" dirty="0" err="1"/>
              <a:t>Find</a:t>
            </a:r>
            <a:r>
              <a:rPr lang="nl-NL" dirty="0"/>
              <a:t> </a:t>
            </a:r>
            <a:r>
              <a:rPr lang="nl-NL" dirty="0" err="1"/>
              <a:t>the</a:t>
            </a:r>
            <a:r>
              <a:rPr lang="nl-NL" dirty="0"/>
              <a:t> speakers </a:t>
            </a:r>
            <a:r>
              <a:rPr lang="nl-NL" dirty="0" err="1"/>
              <a:t>they</a:t>
            </a:r>
            <a:r>
              <a:rPr lang="nl-NL" dirty="0"/>
              <a:t> like</a:t>
            </a:r>
          </a:p>
          <a:p>
            <a:pPr lvl="3"/>
            <a:r>
              <a:rPr lang="nl-NL" dirty="0" err="1"/>
              <a:t>Retrieve</a:t>
            </a:r>
            <a:r>
              <a:rPr lang="nl-NL" dirty="0"/>
              <a:t> </a:t>
            </a:r>
            <a:r>
              <a:rPr lang="nl-NL" dirty="0" err="1"/>
              <a:t>the</a:t>
            </a:r>
            <a:r>
              <a:rPr lang="nl-NL" dirty="0"/>
              <a:t> </a:t>
            </a:r>
            <a:r>
              <a:rPr lang="nl-NL" dirty="0" err="1"/>
              <a:t>sessions</a:t>
            </a:r>
            <a:r>
              <a:rPr lang="nl-NL" dirty="0"/>
              <a:t> </a:t>
            </a:r>
            <a:r>
              <a:rPr lang="nl-NL" dirty="0" err="1"/>
              <a:t>presented</a:t>
            </a:r>
            <a:br>
              <a:rPr lang="nl-NL" dirty="0"/>
            </a:br>
            <a:r>
              <a:rPr lang="nl-NL" dirty="0" err="1"/>
              <a:t>by</a:t>
            </a:r>
            <a:r>
              <a:rPr lang="nl-NL" dirty="0"/>
              <a:t> </a:t>
            </a:r>
            <a:r>
              <a:rPr lang="nl-NL" dirty="0" err="1"/>
              <a:t>those</a:t>
            </a:r>
            <a:r>
              <a:rPr lang="nl-NL" dirty="0"/>
              <a:t> speakers</a:t>
            </a:r>
          </a:p>
          <a:p>
            <a:pPr lvl="2"/>
            <a:endParaRPr lang="en-NL" dirty="0"/>
          </a:p>
        </p:txBody>
      </p:sp>
      <p:sp>
        <p:nvSpPr>
          <p:cNvPr id="4" name="Footer Placeholder 3">
            <a:extLst>
              <a:ext uri="{FF2B5EF4-FFF2-40B4-BE49-F238E27FC236}">
                <a16:creationId xmlns:a16="http://schemas.microsoft.com/office/drawing/2014/main" id="{1A7632A7-787B-473D-8D6F-66456465F03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9E317F72-87F0-4035-AD3C-C9FBE299EEE1}"/>
              </a:ext>
            </a:extLst>
          </p:cNvPr>
          <p:cNvSpPr>
            <a:spLocks noGrp="1"/>
          </p:cNvSpPr>
          <p:nvPr>
            <p:ph type="sldNum" sz="quarter" idx="12"/>
          </p:nvPr>
        </p:nvSpPr>
        <p:spPr/>
        <p:txBody>
          <a:bodyPr/>
          <a:lstStyle/>
          <a:p>
            <a:fld id="{027047B9-4601-4D82-8353-F90F5ACC7EC9}" type="slidenum">
              <a:rPr lang="fr-FR" smtClean="0"/>
              <a:t>36</a:t>
            </a:fld>
            <a:endParaRPr lang="fr-FR"/>
          </a:p>
        </p:txBody>
      </p:sp>
      <p:pic>
        <p:nvPicPr>
          <p:cNvPr id="6" name="Picture 2" descr="See the source image">
            <a:extLst>
              <a:ext uri="{FF2B5EF4-FFF2-40B4-BE49-F238E27FC236}">
                <a16:creationId xmlns:a16="http://schemas.microsoft.com/office/drawing/2014/main" id="{CFF116E6-BB23-4840-9297-80BDF2406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607" y="-108655"/>
            <a:ext cx="3332253" cy="15133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2B9F10-2C15-4AEF-82DC-6C09AE867488}"/>
              </a:ext>
            </a:extLst>
          </p:cNvPr>
          <p:cNvPicPr>
            <a:picLocks noChangeAspect="1"/>
          </p:cNvPicPr>
          <p:nvPr/>
        </p:nvPicPr>
        <p:blipFill>
          <a:blip r:embed="rId3"/>
          <a:stretch>
            <a:fillRect/>
          </a:stretch>
        </p:blipFill>
        <p:spPr>
          <a:xfrm>
            <a:off x="4278367" y="2163290"/>
            <a:ext cx="4619265" cy="2692210"/>
          </a:xfrm>
          <a:prstGeom prst="rect">
            <a:avLst/>
          </a:prstGeom>
        </p:spPr>
      </p:pic>
    </p:spTree>
    <p:extLst>
      <p:ext uri="{BB962C8B-B14F-4D97-AF65-F5344CB8AC3E}">
        <p14:creationId xmlns:p14="http://schemas.microsoft.com/office/powerpoint/2010/main" val="116842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76F6-686A-4C35-ACF8-5BEC2200800E}"/>
              </a:ext>
            </a:extLst>
          </p:cNvPr>
          <p:cNvSpPr>
            <a:spLocks noGrp="1"/>
          </p:cNvSpPr>
          <p:nvPr>
            <p:ph type="title"/>
          </p:nvPr>
        </p:nvSpPr>
        <p:spPr/>
        <p:txBody>
          <a:bodyPr/>
          <a:lstStyle/>
          <a:p>
            <a:r>
              <a:rPr lang="nl-NL" dirty="0"/>
              <a:t>The </a:t>
            </a:r>
            <a:r>
              <a:rPr lang="nl-NL" dirty="0" err="1"/>
              <a:t>Relational</a:t>
            </a:r>
            <a:r>
              <a:rPr lang="nl-NL" dirty="0"/>
              <a:t> Approach</a:t>
            </a:r>
            <a:endParaRPr lang="en-NL" dirty="0"/>
          </a:p>
        </p:txBody>
      </p:sp>
      <p:sp>
        <p:nvSpPr>
          <p:cNvPr id="3" name="Content Placeholder 2">
            <a:extLst>
              <a:ext uri="{FF2B5EF4-FFF2-40B4-BE49-F238E27FC236}">
                <a16:creationId xmlns:a16="http://schemas.microsoft.com/office/drawing/2014/main" id="{B112236C-0B1C-401B-9B68-9B0883A8DE76}"/>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FC2B64B8-809A-4C28-A461-16EF6C2D120A}"/>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5B78577E-9647-4A2A-9124-3D72799C5583}"/>
              </a:ext>
            </a:extLst>
          </p:cNvPr>
          <p:cNvSpPr>
            <a:spLocks noGrp="1"/>
          </p:cNvSpPr>
          <p:nvPr>
            <p:ph type="sldNum" sz="quarter" idx="12"/>
          </p:nvPr>
        </p:nvSpPr>
        <p:spPr/>
        <p:txBody>
          <a:bodyPr/>
          <a:lstStyle/>
          <a:p>
            <a:fld id="{027047B9-4601-4D82-8353-F90F5ACC7EC9}" type="slidenum">
              <a:rPr lang="fr-FR" smtClean="0"/>
              <a:t>37</a:t>
            </a:fld>
            <a:endParaRPr lang="fr-FR"/>
          </a:p>
        </p:txBody>
      </p:sp>
      <p:sp>
        <p:nvSpPr>
          <p:cNvPr id="6" name="Rectangle 5">
            <a:extLst>
              <a:ext uri="{FF2B5EF4-FFF2-40B4-BE49-F238E27FC236}">
                <a16:creationId xmlns:a16="http://schemas.microsoft.com/office/drawing/2014/main" id="{B58A9334-3BEA-4CC7-A388-1084406AB06C}"/>
              </a:ext>
            </a:extLst>
          </p:cNvPr>
          <p:cNvSpPr/>
          <p:nvPr/>
        </p:nvSpPr>
        <p:spPr>
          <a:xfrm>
            <a:off x="461783" y="1824306"/>
            <a:ext cx="2224006" cy="1223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PEOPLE</a:t>
            </a:r>
            <a:endParaRPr lang="en-NL" sz="1600" dirty="0"/>
          </a:p>
        </p:txBody>
      </p:sp>
      <p:sp>
        <p:nvSpPr>
          <p:cNvPr id="7" name="Rectangle 6">
            <a:extLst>
              <a:ext uri="{FF2B5EF4-FFF2-40B4-BE49-F238E27FC236}">
                <a16:creationId xmlns:a16="http://schemas.microsoft.com/office/drawing/2014/main" id="{D3E275E3-63EC-4508-BBD5-14B06CB42CE8}"/>
              </a:ext>
            </a:extLst>
          </p:cNvPr>
          <p:cNvSpPr/>
          <p:nvPr/>
        </p:nvSpPr>
        <p:spPr>
          <a:xfrm>
            <a:off x="6659562" y="1824307"/>
            <a:ext cx="2014781" cy="1223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SESSIONS</a:t>
            </a:r>
            <a:endParaRPr lang="en-NL" sz="1600" dirty="0"/>
          </a:p>
        </p:txBody>
      </p:sp>
      <p:sp>
        <p:nvSpPr>
          <p:cNvPr id="8" name="Rectangle 7">
            <a:extLst>
              <a:ext uri="{FF2B5EF4-FFF2-40B4-BE49-F238E27FC236}">
                <a16:creationId xmlns:a16="http://schemas.microsoft.com/office/drawing/2014/main" id="{C92D0B23-E1B8-44BF-B8BF-35E16AE9932E}"/>
              </a:ext>
            </a:extLst>
          </p:cNvPr>
          <p:cNvSpPr/>
          <p:nvPr/>
        </p:nvSpPr>
        <p:spPr>
          <a:xfrm>
            <a:off x="3791154" y="1355416"/>
            <a:ext cx="1822468" cy="799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ATTENDANCE</a:t>
            </a:r>
            <a:endParaRPr lang="en-NL" sz="1600" dirty="0"/>
          </a:p>
        </p:txBody>
      </p:sp>
      <p:sp>
        <p:nvSpPr>
          <p:cNvPr id="9" name="Rectangle 8">
            <a:extLst>
              <a:ext uri="{FF2B5EF4-FFF2-40B4-BE49-F238E27FC236}">
                <a16:creationId xmlns:a16="http://schemas.microsoft.com/office/drawing/2014/main" id="{EC1ECBF3-AA0D-46EE-9C1F-52BDC5D2C481}"/>
              </a:ext>
            </a:extLst>
          </p:cNvPr>
          <p:cNvSpPr/>
          <p:nvPr/>
        </p:nvSpPr>
        <p:spPr>
          <a:xfrm>
            <a:off x="3791154" y="2659211"/>
            <a:ext cx="1822468" cy="799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SPEAKERS</a:t>
            </a:r>
            <a:endParaRPr lang="en-NL" sz="1600" dirty="0"/>
          </a:p>
        </p:txBody>
      </p:sp>
      <p:sp>
        <p:nvSpPr>
          <p:cNvPr id="10" name="Rectangle 9">
            <a:extLst>
              <a:ext uri="{FF2B5EF4-FFF2-40B4-BE49-F238E27FC236}">
                <a16:creationId xmlns:a16="http://schemas.microsoft.com/office/drawing/2014/main" id="{09086224-0CAE-4D48-ABEC-42B2FAD2DC60}"/>
              </a:ext>
            </a:extLst>
          </p:cNvPr>
          <p:cNvSpPr/>
          <p:nvPr/>
        </p:nvSpPr>
        <p:spPr>
          <a:xfrm>
            <a:off x="556590" y="3536111"/>
            <a:ext cx="2040925" cy="799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SPEAKER_LIKING</a:t>
            </a:r>
            <a:endParaRPr lang="en-NL" sz="1600" dirty="0"/>
          </a:p>
        </p:txBody>
      </p:sp>
      <p:grpSp>
        <p:nvGrpSpPr>
          <p:cNvPr id="22" name="Group 21">
            <a:extLst>
              <a:ext uri="{FF2B5EF4-FFF2-40B4-BE49-F238E27FC236}">
                <a16:creationId xmlns:a16="http://schemas.microsoft.com/office/drawing/2014/main" id="{16AA0B89-8275-4431-8149-67F0E4DAFC3B}"/>
              </a:ext>
            </a:extLst>
          </p:cNvPr>
          <p:cNvGrpSpPr/>
          <p:nvPr/>
        </p:nvGrpSpPr>
        <p:grpSpPr>
          <a:xfrm>
            <a:off x="1025718" y="3047703"/>
            <a:ext cx="174930" cy="488408"/>
            <a:chOff x="1025718" y="3047703"/>
            <a:chExt cx="174930" cy="488408"/>
          </a:xfrm>
        </p:grpSpPr>
        <p:cxnSp>
          <p:nvCxnSpPr>
            <p:cNvPr id="12" name="Straight Connector 11">
              <a:extLst>
                <a:ext uri="{FF2B5EF4-FFF2-40B4-BE49-F238E27FC236}">
                  <a16:creationId xmlns:a16="http://schemas.microsoft.com/office/drawing/2014/main" id="{AF7BE491-FAF7-4A6B-AFA2-FADC5086FA96}"/>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A1BFE56-F99E-4C90-B8DE-80FE42C637EF}"/>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DC5CF2E-CE87-40DB-8BD3-AF607BDCC31A}"/>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76D40671-16FF-42BB-9F5B-DDBDC00E71C6}"/>
              </a:ext>
            </a:extLst>
          </p:cNvPr>
          <p:cNvCxnSpPr/>
          <p:nvPr/>
        </p:nvCxnSpPr>
        <p:spPr>
          <a:xfrm>
            <a:off x="1869883" y="3056981"/>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E9BC7E1-1016-441D-A7CE-A8858A3D3A98}"/>
              </a:ext>
            </a:extLst>
          </p:cNvPr>
          <p:cNvCxnSpPr/>
          <p:nvPr/>
        </p:nvCxnSpPr>
        <p:spPr>
          <a:xfrm flipH="1">
            <a:off x="1782418" y="3380822"/>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2843C74-1991-4A16-A20C-4527043908CD}"/>
              </a:ext>
            </a:extLst>
          </p:cNvPr>
          <p:cNvCxnSpPr>
            <a:cxnSpLocks/>
          </p:cNvCxnSpPr>
          <p:nvPr/>
        </p:nvCxnSpPr>
        <p:spPr>
          <a:xfrm>
            <a:off x="1869883" y="3391106"/>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CDF271D5-1B3D-420A-9663-3D5531D5C437}"/>
              </a:ext>
            </a:extLst>
          </p:cNvPr>
          <p:cNvGrpSpPr/>
          <p:nvPr/>
        </p:nvGrpSpPr>
        <p:grpSpPr>
          <a:xfrm rot="16200000">
            <a:off x="3133165" y="1307937"/>
            <a:ext cx="387160" cy="1281912"/>
            <a:chOff x="1025718" y="3047703"/>
            <a:chExt cx="174930" cy="488408"/>
          </a:xfrm>
        </p:grpSpPr>
        <p:cxnSp>
          <p:nvCxnSpPr>
            <p:cNvPr id="24" name="Straight Connector 23">
              <a:extLst>
                <a:ext uri="{FF2B5EF4-FFF2-40B4-BE49-F238E27FC236}">
                  <a16:creationId xmlns:a16="http://schemas.microsoft.com/office/drawing/2014/main" id="{9866A3EF-8850-4CD8-95AA-2EEBAFD978C1}"/>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A06BBE-7C8E-4F61-AF4D-ABE068912FED}"/>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E3DAAF7-99CB-461B-AB79-B95281DB127F}"/>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16FE108-9003-4480-B4DD-A5F6D76C098E}"/>
              </a:ext>
            </a:extLst>
          </p:cNvPr>
          <p:cNvGrpSpPr/>
          <p:nvPr/>
        </p:nvGrpSpPr>
        <p:grpSpPr>
          <a:xfrm rot="16200000">
            <a:off x="3044892" y="2287153"/>
            <a:ext cx="387160" cy="1281912"/>
            <a:chOff x="1025718" y="3047703"/>
            <a:chExt cx="174930" cy="488408"/>
          </a:xfrm>
        </p:grpSpPr>
        <p:cxnSp>
          <p:nvCxnSpPr>
            <p:cNvPr id="28" name="Straight Connector 27">
              <a:extLst>
                <a:ext uri="{FF2B5EF4-FFF2-40B4-BE49-F238E27FC236}">
                  <a16:creationId xmlns:a16="http://schemas.microsoft.com/office/drawing/2014/main" id="{BEB8893C-8C0C-4CB5-9B90-41617C653C52}"/>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5306976-FA39-4147-B0B4-E3182A9A7F44}"/>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3233F8-5F4F-4F1A-9F10-540429C49FC8}"/>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33E8A660-C682-4564-A992-DB8D4C7BCE3F}"/>
              </a:ext>
            </a:extLst>
          </p:cNvPr>
          <p:cNvGrpSpPr/>
          <p:nvPr/>
        </p:nvGrpSpPr>
        <p:grpSpPr>
          <a:xfrm rot="5400000" flipH="1">
            <a:off x="5866421" y="2282435"/>
            <a:ext cx="387160" cy="1281912"/>
            <a:chOff x="1025718" y="3047703"/>
            <a:chExt cx="174930" cy="488408"/>
          </a:xfrm>
        </p:grpSpPr>
        <p:cxnSp>
          <p:nvCxnSpPr>
            <p:cNvPr id="32" name="Straight Connector 31">
              <a:extLst>
                <a:ext uri="{FF2B5EF4-FFF2-40B4-BE49-F238E27FC236}">
                  <a16:creationId xmlns:a16="http://schemas.microsoft.com/office/drawing/2014/main" id="{DDC567B5-162A-4EE0-86FB-F48EFA580AC7}"/>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499123D-017D-4945-8143-993750A22ED0}"/>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92F41-20BC-432A-BFE2-593AAD3F0A7E}"/>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DA7DAB23-297D-49BD-A5A1-43798E167C38}"/>
              </a:ext>
            </a:extLst>
          </p:cNvPr>
          <p:cNvGrpSpPr/>
          <p:nvPr/>
        </p:nvGrpSpPr>
        <p:grpSpPr>
          <a:xfrm rot="5400000" flipH="1">
            <a:off x="5890938" y="1288740"/>
            <a:ext cx="387160" cy="1281912"/>
            <a:chOff x="1025718" y="3047703"/>
            <a:chExt cx="174930" cy="488408"/>
          </a:xfrm>
        </p:grpSpPr>
        <p:cxnSp>
          <p:nvCxnSpPr>
            <p:cNvPr id="36" name="Straight Connector 35">
              <a:extLst>
                <a:ext uri="{FF2B5EF4-FFF2-40B4-BE49-F238E27FC236}">
                  <a16:creationId xmlns:a16="http://schemas.microsoft.com/office/drawing/2014/main" id="{2F06C8BB-1C4B-4E7D-A0AD-22B5C87C49BD}"/>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2283C9B-0FB9-4852-A775-21524BC2DBA6}"/>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7332BD5-7D2E-49F7-8074-BE796D9EFC33}"/>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4482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6E24E-078E-46A4-8DF1-E6CA6C26B5B7}"/>
              </a:ext>
            </a:extLst>
          </p:cNvPr>
          <p:cNvSpPr>
            <a:spLocks noGrp="1"/>
          </p:cNvSpPr>
          <p:nvPr>
            <p:ph type="title"/>
          </p:nvPr>
        </p:nvSpPr>
        <p:spPr/>
        <p:txBody>
          <a:bodyPr/>
          <a:lstStyle/>
          <a:p>
            <a:r>
              <a:rPr lang="nl-NL" dirty="0"/>
              <a:t>SQL Query </a:t>
            </a:r>
            <a:r>
              <a:rPr lang="nl-NL" dirty="0" err="1"/>
              <a:t>to</a:t>
            </a:r>
            <a:r>
              <a:rPr lang="nl-NL" dirty="0"/>
              <a:t> </a:t>
            </a:r>
            <a:r>
              <a:rPr lang="nl-NL" dirty="0" err="1"/>
              <a:t>find</a:t>
            </a:r>
            <a:r>
              <a:rPr lang="nl-NL" dirty="0"/>
              <a:t> </a:t>
            </a:r>
            <a:r>
              <a:rPr lang="nl-NL" dirty="0" err="1"/>
              <a:t>the</a:t>
            </a:r>
            <a:r>
              <a:rPr lang="nl-NL" dirty="0"/>
              <a:t> </a:t>
            </a:r>
            <a:r>
              <a:rPr lang="nl-NL" dirty="0" err="1"/>
              <a:t>Recommendations</a:t>
            </a:r>
            <a:endParaRPr lang="en-NL" dirty="0"/>
          </a:p>
        </p:txBody>
      </p:sp>
      <p:sp>
        <p:nvSpPr>
          <p:cNvPr id="3" name="Content Placeholder 2">
            <a:extLst>
              <a:ext uri="{FF2B5EF4-FFF2-40B4-BE49-F238E27FC236}">
                <a16:creationId xmlns:a16="http://schemas.microsoft.com/office/drawing/2014/main" id="{F590FB50-760F-40CE-9C68-14B3F9C6C2F5}"/>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A0540455-9FB5-4C82-B157-E83BA7C093D8}"/>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65FCF9C1-6CFC-41DE-9AFF-B6D415856D56}"/>
              </a:ext>
            </a:extLst>
          </p:cNvPr>
          <p:cNvSpPr>
            <a:spLocks noGrp="1"/>
          </p:cNvSpPr>
          <p:nvPr>
            <p:ph type="sldNum" sz="quarter" idx="12"/>
          </p:nvPr>
        </p:nvSpPr>
        <p:spPr/>
        <p:txBody>
          <a:bodyPr/>
          <a:lstStyle/>
          <a:p>
            <a:fld id="{027047B9-4601-4D82-8353-F90F5ACC7EC9}" type="slidenum">
              <a:rPr lang="fr-FR" smtClean="0"/>
              <a:t>38</a:t>
            </a:fld>
            <a:endParaRPr lang="fr-FR"/>
          </a:p>
        </p:txBody>
      </p:sp>
      <p:pic>
        <p:nvPicPr>
          <p:cNvPr id="6" name="Picture 5">
            <a:extLst>
              <a:ext uri="{FF2B5EF4-FFF2-40B4-BE49-F238E27FC236}">
                <a16:creationId xmlns:a16="http://schemas.microsoft.com/office/drawing/2014/main" id="{323C485C-02B2-4054-851A-B3CA5D9E4244}"/>
              </a:ext>
            </a:extLst>
          </p:cNvPr>
          <p:cNvPicPr>
            <a:picLocks noChangeAspect="1"/>
          </p:cNvPicPr>
          <p:nvPr/>
        </p:nvPicPr>
        <p:blipFill>
          <a:blip r:embed="rId2"/>
          <a:stretch>
            <a:fillRect/>
          </a:stretch>
        </p:blipFill>
        <p:spPr>
          <a:xfrm>
            <a:off x="143123" y="890181"/>
            <a:ext cx="8857753" cy="3871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378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76F6-686A-4C35-ACF8-5BEC2200800E}"/>
              </a:ext>
            </a:extLst>
          </p:cNvPr>
          <p:cNvSpPr>
            <a:spLocks noGrp="1"/>
          </p:cNvSpPr>
          <p:nvPr>
            <p:ph type="title"/>
          </p:nvPr>
        </p:nvSpPr>
        <p:spPr/>
        <p:txBody>
          <a:bodyPr/>
          <a:lstStyle/>
          <a:p>
            <a:r>
              <a:rPr lang="nl-NL" dirty="0"/>
              <a:t>The </a:t>
            </a:r>
            <a:r>
              <a:rPr lang="nl-NL" dirty="0" err="1"/>
              <a:t>Graph</a:t>
            </a:r>
            <a:r>
              <a:rPr lang="nl-NL" dirty="0"/>
              <a:t> DB Approach (Neo4J </a:t>
            </a:r>
            <a:r>
              <a:rPr lang="nl-NL" dirty="0" err="1"/>
              <a:t>using</a:t>
            </a:r>
            <a:r>
              <a:rPr lang="nl-NL" dirty="0"/>
              <a:t> </a:t>
            </a:r>
            <a:r>
              <a:rPr lang="nl-NL" dirty="0" err="1"/>
              <a:t>Cypher</a:t>
            </a:r>
            <a:r>
              <a:rPr lang="nl-NL" dirty="0"/>
              <a:t>)</a:t>
            </a:r>
            <a:endParaRPr lang="en-NL" dirty="0"/>
          </a:p>
        </p:txBody>
      </p:sp>
      <p:sp>
        <p:nvSpPr>
          <p:cNvPr id="3" name="Content Placeholder 2">
            <a:extLst>
              <a:ext uri="{FF2B5EF4-FFF2-40B4-BE49-F238E27FC236}">
                <a16:creationId xmlns:a16="http://schemas.microsoft.com/office/drawing/2014/main" id="{B112236C-0B1C-401B-9B68-9B0883A8DE76}"/>
              </a:ext>
            </a:extLst>
          </p:cNvPr>
          <p:cNvSpPr>
            <a:spLocks noGrp="1"/>
          </p:cNvSpPr>
          <p:nvPr>
            <p:ph idx="1"/>
          </p:nvPr>
        </p:nvSpPr>
        <p:spPr/>
        <p:txBody>
          <a:bodyPr/>
          <a:lstStyle/>
          <a:p>
            <a:r>
              <a:rPr lang="nl-NL" dirty="0"/>
              <a:t>No </a:t>
            </a:r>
            <a:r>
              <a:rPr lang="nl-NL" dirty="0" err="1"/>
              <a:t>tables</a:t>
            </a:r>
            <a:r>
              <a:rPr lang="nl-NL" dirty="0"/>
              <a:t> are </a:t>
            </a:r>
            <a:r>
              <a:rPr lang="nl-NL" dirty="0" err="1"/>
              <a:t>created</a:t>
            </a:r>
            <a:endParaRPr lang="nl-NL" dirty="0"/>
          </a:p>
          <a:p>
            <a:r>
              <a:rPr lang="nl-NL" dirty="0"/>
              <a:t>As data is </a:t>
            </a:r>
            <a:r>
              <a:rPr lang="nl-NL" dirty="0" err="1"/>
              <a:t>created</a:t>
            </a:r>
            <a:r>
              <a:rPr lang="nl-NL" dirty="0"/>
              <a:t>, meta-data is </a:t>
            </a:r>
            <a:r>
              <a:rPr lang="nl-NL" dirty="0" err="1"/>
              <a:t>derived</a:t>
            </a:r>
            <a:endParaRPr lang="en-NL" dirty="0"/>
          </a:p>
        </p:txBody>
      </p:sp>
      <p:sp>
        <p:nvSpPr>
          <p:cNvPr id="4" name="Footer Placeholder 3">
            <a:extLst>
              <a:ext uri="{FF2B5EF4-FFF2-40B4-BE49-F238E27FC236}">
                <a16:creationId xmlns:a16="http://schemas.microsoft.com/office/drawing/2014/main" id="{FC2B64B8-809A-4C28-A461-16EF6C2D120A}"/>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5B78577E-9647-4A2A-9124-3D72799C5583}"/>
              </a:ext>
            </a:extLst>
          </p:cNvPr>
          <p:cNvSpPr>
            <a:spLocks noGrp="1"/>
          </p:cNvSpPr>
          <p:nvPr>
            <p:ph type="sldNum" sz="quarter" idx="12"/>
          </p:nvPr>
        </p:nvSpPr>
        <p:spPr/>
        <p:txBody>
          <a:bodyPr/>
          <a:lstStyle/>
          <a:p>
            <a:fld id="{027047B9-4601-4D82-8353-F90F5ACC7EC9}" type="slidenum">
              <a:rPr lang="fr-FR" smtClean="0"/>
              <a:t>39</a:t>
            </a:fld>
            <a:endParaRPr lang="fr-FR"/>
          </a:p>
        </p:txBody>
      </p:sp>
      <p:pic>
        <p:nvPicPr>
          <p:cNvPr id="13" name="Picture 12">
            <a:extLst>
              <a:ext uri="{FF2B5EF4-FFF2-40B4-BE49-F238E27FC236}">
                <a16:creationId xmlns:a16="http://schemas.microsoft.com/office/drawing/2014/main" id="{67D962FA-AE3D-4CC9-B770-91ECB2FB92F6}"/>
              </a:ext>
            </a:extLst>
          </p:cNvPr>
          <p:cNvPicPr>
            <a:picLocks noChangeAspect="1"/>
          </p:cNvPicPr>
          <p:nvPr/>
        </p:nvPicPr>
        <p:blipFill>
          <a:blip r:embed="rId2"/>
          <a:stretch>
            <a:fillRect/>
          </a:stretch>
        </p:blipFill>
        <p:spPr>
          <a:xfrm>
            <a:off x="827686" y="1764306"/>
            <a:ext cx="7565832" cy="2714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261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Tweet!</a:t>
            </a:r>
            <a:br>
              <a:rPr lang="en-US" dirty="0"/>
            </a:br>
            <a:br>
              <a:rPr lang="en-US" dirty="0"/>
            </a:br>
            <a:br>
              <a:rPr lang="en-US" dirty="0"/>
            </a:br>
            <a:r>
              <a:rPr lang="en-US" dirty="0"/>
              <a:t>#</a:t>
            </a:r>
            <a:r>
              <a:rPr lang="en-US" dirty="0" err="1"/>
              <a:t>codeone</a:t>
            </a:r>
            <a:br>
              <a:rPr lang="en-US" dirty="0"/>
            </a:br>
            <a:endParaRPr lang="nl-NL" dirty="0"/>
          </a:p>
        </p:txBody>
      </p:sp>
      <p:pic>
        <p:nvPicPr>
          <p:cNvPr id="3" name="Picture 4" descr="Image result for binary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519" y="2219633"/>
            <a:ext cx="3455665" cy="2303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4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76F6-686A-4C35-ACF8-5BEC2200800E}"/>
              </a:ext>
            </a:extLst>
          </p:cNvPr>
          <p:cNvSpPr>
            <a:spLocks noGrp="1"/>
          </p:cNvSpPr>
          <p:nvPr>
            <p:ph type="title"/>
          </p:nvPr>
        </p:nvSpPr>
        <p:spPr/>
        <p:txBody>
          <a:bodyPr/>
          <a:lstStyle/>
          <a:p>
            <a:r>
              <a:rPr lang="nl-NL" dirty="0"/>
              <a:t>The </a:t>
            </a:r>
            <a:r>
              <a:rPr lang="nl-NL" dirty="0" err="1"/>
              <a:t>Graph</a:t>
            </a:r>
            <a:r>
              <a:rPr lang="nl-NL" dirty="0"/>
              <a:t> DB Approach</a:t>
            </a:r>
            <a:endParaRPr lang="en-NL" dirty="0"/>
          </a:p>
        </p:txBody>
      </p:sp>
      <p:sp>
        <p:nvSpPr>
          <p:cNvPr id="3" name="Content Placeholder 2">
            <a:extLst>
              <a:ext uri="{FF2B5EF4-FFF2-40B4-BE49-F238E27FC236}">
                <a16:creationId xmlns:a16="http://schemas.microsoft.com/office/drawing/2014/main" id="{B112236C-0B1C-401B-9B68-9B0883A8DE76}"/>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FC2B64B8-809A-4C28-A461-16EF6C2D120A}"/>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5B78577E-9647-4A2A-9124-3D72799C5583}"/>
              </a:ext>
            </a:extLst>
          </p:cNvPr>
          <p:cNvSpPr>
            <a:spLocks noGrp="1"/>
          </p:cNvSpPr>
          <p:nvPr>
            <p:ph type="sldNum" sz="quarter" idx="12"/>
          </p:nvPr>
        </p:nvSpPr>
        <p:spPr/>
        <p:txBody>
          <a:bodyPr/>
          <a:lstStyle/>
          <a:p>
            <a:fld id="{027047B9-4601-4D82-8353-F90F5ACC7EC9}" type="slidenum">
              <a:rPr lang="fr-FR" smtClean="0"/>
              <a:t>40</a:t>
            </a:fld>
            <a:endParaRPr lang="fr-FR"/>
          </a:p>
        </p:txBody>
      </p:sp>
      <p:pic>
        <p:nvPicPr>
          <p:cNvPr id="11" name="Picture 10">
            <a:extLst>
              <a:ext uri="{FF2B5EF4-FFF2-40B4-BE49-F238E27FC236}">
                <a16:creationId xmlns:a16="http://schemas.microsoft.com/office/drawing/2014/main" id="{ADE8EEB2-2EA6-4917-B816-AFC0434D9D61}"/>
              </a:ext>
            </a:extLst>
          </p:cNvPr>
          <p:cNvPicPr>
            <a:picLocks noChangeAspect="1"/>
          </p:cNvPicPr>
          <p:nvPr/>
        </p:nvPicPr>
        <p:blipFill>
          <a:blip r:embed="rId2"/>
          <a:stretch>
            <a:fillRect/>
          </a:stretch>
        </p:blipFill>
        <p:spPr>
          <a:xfrm>
            <a:off x="3595919" y="84561"/>
            <a:ext cx="4385708" cy="4770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18916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88490-BBDE-4B39-92A5-90C2A4CDA73B}"/>
              </a:ext>
            </a:extLst>
          </p:cNvPr>
          <p:cNvSpPr>
            <a:spLocks noGrp="1"/>
          </p:cNvSpPr>
          <p:nvPr>
            <p:ph type="title"/>
          </p:nvPr>
        </p:nvSpPr>
        <p:spPr/>
        <p:txBody>
          <a:bodyPr/>
          <a:lstStyle/>
          <a:p>
            <a:r>
              <a:rPr lang="nl-NL" dirty="0" err="1"/>
              <a:t>Performing</a:t>
            </a:r>
            <a:r>
              <a:rPr lang="nl-NL" dirty="0"/>
              <a:t> </a:t>
            </a:r>
            <a:r>
              <a:rPr lang="nl-NL" dirty="0" err="1"/>
              <a:t>the</a:t>
            </a:r>
            <a:r>
              <a:rPr lang="nl-NL" dirty="0"/>
              <a:t> </a:t>
            </a:r>
            <a:r>
              <a:rPr lang="nl-NL" dirty="0" err="1"/>
              <a:t>Recommendations</a:t>
            </a:r>
            <a:r>
              <a:rPr lang="nl-NL" dirty="0"/>
              <a:t> Query</a:t>
            </a:r>
            <a:endParaRPr lang="en-NL" dirty="0"/>
          </a:p>
        </p:txBody>
      </p:sp>
      <p:sp>
        <p:nvSpPr>
          <p:cNvPr id="3" name="Content Placeholder 2">
            <a:extLst>
              <a:ext uri="{FF2B5EF4-FFF2-40B4-BE49-F238E27FC236}">
                <a16:creationId xmlns:a16="http://schemas.microsoft.com/office/drawing/2014/main" id="{9DFFDA28-0752-4620-B909-E9F64E7C6349}"/>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9290217D-2109-49C1-A9BB-3BE0A1BE9CD4}"/>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36E6975-C502-41AB-94CD-39F72EB96C7A}"/>
              </a:ext>
            </a:extLst>
          </p:cNvPr>
          <p:cNvSpPr>
            <a:spLocks noGrp="1"/>
          </p:cNvSpPr>
          <p:nvPr>
            <p:ph type="sldNum" sz="quarter" idx="12"/>
          </p:nvPr>
        </p:nvSpPr>
        <p:spPr/>
        <p:txBody>
          <a:bodyPr/>
          <a:lstStyle/>
          <a:p>
            <a:fld id="{027047B9-4601-4D82-8353-F90F5ACC7EC9}" type="slidenum">
              <a:rPr lang="fr-FR" smtClean="0"/>
              <a:t>41</a:t>
            </a:fld>
            <a:endParaRPr lang="fr-FR"/>
          </a:p>
        </p:txBody>
      </p:sp>
      <p:pic>
        <p:nvPicPr>
          <p:cNvPr id="6" name="Picture 5">
            <a:extLst>
              <a:ext uri="{FF2B5EF4-FFF2-40B4-BE49-F238E27FC236}">
                <a16:creationId xmlns:a16="http://schemas.microsoft.com/office/drawing/2014/main" id="{CD69CD2D-CCAA-40C2-A884-C7D785AA00D0}"/>
              </a:ext>
            </a:extLst>
          </p:cNvPr>
          <p:cNvPicPr>
            <a:picLocks noChangeAspect="1"/>
          </p:cNvPicPr>
          <p:nvPr/>
        </p:nvPicPr>
        <p:blipFill rotWithShape="1">
          <a:blip r:embed="rId2"/>
          <a:srcRect b="75544"/>
          <a:stretch/>
        </p:blipFill>
        <p:spPr>
          <a:xfrm>
            <a:off x="720003" y="863284"/>
            <a:ext cx="7574936" cy="995231"/>
          </a:xfrm>
          <a:prstGeom prst="rect">
            <a:avLst/>
          </a:prstGeom>
        </p:spPr>
      </p:pic>
      <p:pic>
        <p:nvPicPr>
          <p:cNvPr id="7" name="Picture 6">
            <a:extLst>
              <a:ext uri="{FF2B5EF4-FFF2-40B4-BE49-F238E27FC236}">
                <a16:creationId xmlns:a16="http://schemas.microsoft.com/office/drawing/2014/main" id="{41CBA87F-DD85-4582-A9BF-7B70008E65E8}"/>
              </a:ext>
            </a:extLst>
          </p:cNvPr>
          <p:cNvPicPr>
            <a:picLocks noChangeAspect="1"/>
          </p:cNvPicPr>
          <p:nvPr/>
        </p:nvPicPr>
        <p:blipFill rotWithShape="1">
          <a:blip r:embed="rId2"/>
          <a:srcRect t="27788"/>
          <a:stretch/>
        </p:blipFill>
        <p:spPr>
          <a:xfrm>
            <a:off x="705064" y="1858515"/>
            <a:ext cx="7574936" cy="2938602"/>
          </a:xfrm>
          <a:prstGeom prst="rect">
            <a:avLst/>
          </a:prstGeom>
        </p:spPr>
      </p:pic>
    </p:spTree>
    <p:extLst>
      <p:ext uri="{BB962C8B-B14F-4D97-AF65-F5344CB8AC3E}">
        <p14:creationId xmlns:p14="http://schemas.microsoft.com/office/powerpoint/2010/main" val="1384259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54569-9839-44AB-8864-E16D5E94957D}"/>
              </a:ext>
            </a:extLst>
          </p:cNvPr>
          <p:cNvSpPr>
            <a:spLocks noGrp="1"/>
          </p:cNvSpPr>
          <p:nvPr>
            <p:ph type="title"/>
          </p:nvPr>
        </p:nvSpPr>
        <p:spPr/>
        <p:txBody>
          <a:bodyPr/>
          <a:lstStyle/>
          <a:p>
            <a:r>
              <a:rPr lang="nl-NL" dirty="0"/>
              <a:t>SQL </a:t>
            </a:r>
            <a:r>
              <a:rPr lang="nl-NL" dirty="0" err="1"/>
              <a:t>vs</a:t>
            </a:r>
            <a:r>
              <a:rPr lang="nl-NL" dirty="0"/>
              <a:t> </a:t>
            </a:r>
            <a:r>
              <a:rPr lang="nl-NL" dirty="0" err="1"/>
              <a:t>NoSQL</a:t>
            </a:r>
            <a:endParaRPr lang="en-NL" dirty="0"/>
          </a:p>
        </p:txBody>
      </p:sp>
      <p:sp>
        <p:nvSpPr>
          <p:cNvPr id="3" name="Content Placeholder 2">
            <a:extLst>
              <a:ext uri="{FF2B5EF4-FFF2-40B4-BE49-F238E27FC236}">
                <a16:creationId xmlns:a16="http://schemas.microsoft.com/office/drawing/2014/main" id="{AD897723-9762-4783-9614-43C4B579A0B3}"/>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7FD11DFF-6237-4765-85E6-07024973A2ED}"/>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F44FEFFA-BCE5-4086-B66E-14275A88033E}"/>
              </a:ext>
            </a:extLst>
          </p:cNvPr>
          <p:cNvSpPr>
            <a:spLocks noGrp="1"/>
          </p:cNvSpPr>
          <p:nvPr>
            <p:ph type="sldNum" sz="quarter" idx="12"/>
          </p:nvPr>
        </p:nvSpPr>
        <p:spPr/>
        <p:txBody>
          <a:bodyPr/>
          <a:lstStyle/>
          <a:p>
            <a:fld id="{027047B9-4601-4D82-8353-F90F5ACC7EC9}" type="slidenum">
              <a:rPr lang="fr-FR" smtClean="0"/>
              <a:t>42</a:t>
            </a:fld>
            <a:endParaRPr lang="fr-FR"/>
          </a:p>
        </p:txBody>
      </p:sp>
      <p:pic>
        <p:nvPicPr>
          <p:cNvPr id="6" name="Picture 5">
            <a:extLst>
              <a:ext uri="{FF2B5EF4-FFF2-40B4-BE49-F238E27FC236}">
                <a16:creationId xmlns:a16="http://schemas.microsoft.com/office/drawing/2014/main" id="{67F23058-7FC1-4994-ABFD-248E87BB9167}"/>
              </a:ext>
            </a:extLst>
          </p:cNvPr>
          <p:cNvPicPr>
            <a:picLocks noChangeAspect="1"/>
          </p:cNvPicPr>
          <p:nvPr/>
        </p:nvPicPr>
        <p:blipFill>
          <a:blip r:embed="rId2"/>
          <a:stretch>
            <a:fillRect/>
          </a:stretch>
        </p:blipFill>
        <p:spPr>
          <a:xfrm>
            <a:off x="653514" y="867905"/>
            <a:ext cx="3537408" cy="307627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3B790A5-6420-4C8A-9073-0AD2067261A1}"/>
              </a:ext>
            </a:extLst>
          </p:cNvPr>
          <p:cNvPicPr>
            <a:picLocks noChangeAspect="1"/>
          </p:cNvPicPr>
          <p:nvPr/>
        </p:nvPicPr>
        <p:blipFill>
          <a:blip r:embed="rId3"/>
          <a:stretch>
            <a:fillRect/>
          </a:stretch>
        </p:blipFill>
        <p:spPr>
          <a:xfrm>
            <a:off x="4444899" y="860095"/>
            <a:ext cx="4311643" cy="18279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3125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Graph </a:t>
            </a:r>
            <a:r>
              <a:rPr lang="fr-FR" dirty="0" err="1"/>
              <a:t>Database</a:t>
            </a:r>
            <a:endParaRPr lang="fr-FR" dirty="0"/>
          </a:p>
        </p:txBody>
      </p:sp>
      <p:sp>
        <p:nvSpPr>
          <p:cNvPr id="3" name="Content Placeholder 2"/>
          <p:cNvSpPr>
            <a:spLocks noGrp="1"/>
          </p:cNvSpPr>
          <p:nvPr>
            <p:ph idx="1"/>
          </p:nvPr>
        </p:nvSpPr>
        <p:spPr/>
        <p:txBody>
          <a:bodyPr/>
          <a:lstStyle/>
          <a:p>
            <a:r>
              <a:rPr lang="nl-NL" dirty="0"/>
              <a:t>Natural fit </a:t>
            </a:r>
            <a:r>
              <a:rPr lang="nl-NL" dirty="0" err="1"/>
              <a:t>during</a:t>
            </a:r>
            <a:r>
              <a:rPr lang="nl-NL" dirty="0"/>
              <a:t> development</a:t>
            </a:r>
          </a:p>
          <a:p>
            <a:pPr lvl="1"/>
            <a:r>
              <a:rPr lang="nl-NL" dirty="0" err="1"/>
              <a:t>Easier</a:t>
            </a:r>
            <a:r>
              <a:rPr lang="nl-NL" dirty="0"/>
              <a:t> </a:t>
            </a:r>
            <a:r>
              <a:rPr lang="nl-NL" dirty="0" err="1"/>
              <a:t>to</a:t>
            </a:r>
            <a:r>
              <a:rPr lang="nl-NL" dirty="0"/>
              <a:t> </a:t>
            </a:r>
            <a:r>
              <a:rPr lang="nl-NL" dirty="0" err="1"/>
              <a:t>write</a:t>
            </a:r>
            <a:r>
              <a:rPr lang="nl-NL" dirty="0"/>
              <a:t> </a:t>
            </a:r>
            <a:r>
              <a:rPr lang="nl-NL" dirty="0" err="1"/>
              <a:t>and</a:t>
            </a:r>
            <a:r>
              <a:rPr lang="nl-NL" dirty="0"/>
              <a:t> </a:t>
            </a:r>
            <a:r>
              <a:rPr lang="nl-NL" dirty="0" err="1"/>
              <a:t>maintain</a:t>
            </a:r>
            <a:endParaRPr lang="nl-NL" dirty="0"/>
          </a:p>
          <a:p>
            <a:r>
              <a:rPr lang="nl-NL" dirty="0"/>
              <a:t>Superior (10-1000 </a:t>
            </a:r>
            <a:r>
              <a:rPr lang="nl-NL" dirty="0" err="1"/>
              <a:t>times</a:t>
            </a:r>
            <a:r>
              <a:rPr lang="nl-NL" dirty="0"/>
              <a:t> </a:t>
            </a:r>
            <a:r>
              <a:rPr lang="nl-NL" dirty="0" err="1"/>
              <a:t>better</a:t>
            </a:r>
            <a:r>
              <a:rPr lang="nl-NL" dirty="0"/>
              <a:t>) </a:t>
            </a:r>
            <a:br>
              <a:rPr lang="nl-NL" dirty="0"/>
            </a:br>
            <a:r>
              <a:rPr lang="nl-NL" dirty="0"/>
              <a:t>performance</a:t>
            </a:r>
          </a:p>
        </p:txBody>
      </p:sp>
      <p:pic>
        <p:nvPicPr>
          <p:cNvPr id="9" name="Picture 8"/>
          <p:cNvPicPr>
            <a:picLocks noChangeAspect="1"/>
          </p:cNvPicPr>
          <p:nvPr/>
        </p:nvPicPr>
        <p:blipFill>
          <a:blip r:embed="rId3"/>
          <a:stretch>
            <a:fillRect/>
          </a:stretch>
        </p:blipFill>
        <p:spPr>
          <a:xfrm>
            <a:off x="6167890" y="507017"/>
            <a:ext cx="1560330" cy="1623201"/>
          </a:xfrm>
          <a:prstGeom prst="rect">
            <a:avLst/>
          </a:prstGeom>
        </p:spPr>
      </p:pic>
      <p:pic>
        <p:nvPicPr>
          <p:cNvPr id="10" name="Picture 9"/>
          <p:cNvPicPr>
            <a:picLocks noChangeAspect="1"/>
          </p:cNvPicPr>
          <p:nvPr/>
        </p:nvPicPr>
        <p:blipFill>
          <a:blip r:embed="rId4"/>
          <a:stretch>
            <a:fillRect/>
          </a:stretch>
        </p:blipFill>
        <p:spPr>
          <a:xfrm>
            <a:off x="1311310" y="2679405"/>
            <a:ext cx="7197098" cy="1728313"/>
          </a:xfrm>
          <a:prstGeom prst="rect">
            <a:avLst/>
          </a:prstGeom>
        </p:spPr>
      </p:pic>
      <p:sp>
        <p:nvSpPr>
          <p:cNvPr id="4" name="Oval Callout 3"/>
          <p:cNvSpPr/>
          <p:nvPr/>
        </p:nvSpPr>
        <p:spPr>
          <a:xfrm>
            <a:off x="4089551" y="1653373"/>
            <a:ext cx="1694121" cy="864781"/>
          </a:xfrm>
          <a:prstGeom prst="wedgeEllipseCallout">
            <a:avLst>
              <a:gd name="adj1" fmla="val -134028"/>
              <a:gd name="adj2" fmla="val 836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 liked by anyone liked by Bob</a:t>
            </a:r>
            <a:endParaRPr lang="nl-NL" dirty="0"/>
          </a:p>
        </p:txBody>
      </p:sp>
      <p:sp>
        <p:nvSpPr>
          <p:cNvPr id="7" name="Oval Callout 6"/>
          <p:cNvSpPr/>
          <p:nvPr/>
        </p:nvSpPr>
        <p:spPr>
          <a:xfrm>
            <a:off x="4089551" y="1653373"/>
            <a:ext cx="1694121" cy="864781"/>
          </a:xfrm>
          <a:prstGeom prst="wedgeEllipseCallout">
            <a:avLst>
              <a:gd name="adj1" fmla="val -40304"/>
              <a:gd name="adj2" fmla="val 14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People liked by anyone liked by Bob</a:t>
            </a:r>
            <a:endParaRPr lang="nl-NL" dirty="0"/>
          </a:p>
        </p:txBody>
      </p:sp>
      <p:sp>
        <p:nvSpPr>
          <p:cNvPr id="8" name="Oval Callout 7"/>
          <p:cNvSpPr/>
          <p:nvPr/>
        </p:nvSpPr>
        <p:spPr>
          <a:xfrm>
            <a:off x="4089550" y="1647735"/>
            <a:ext cx="1694121" cy="864781"/>
          </a:xfrm>
          <a:prstGeom prst="wedgeEllipseCallout">
            <a:avLst>
              <a:gd name="adj1" fmla="val 58441"/>
              <a:gd name="adj2" fmla="val 10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People liked by anyone liked by Bob</a:t>
            </a:r>
            <a:endParaRPr lang="nl-NL" dirty="0"/>
          </a:p>
        </p:txBody>
      </p:sp>
    </p:spTree>
    <p:extLst>
      <p:ext uri="{BB962C8B-B14F-4D97-AF65-F5344CB8AC3E}">
        <p14:creationId xmlns:p14="http://schemas.microsoft.com/office/powerpoint/2010/main" val="30755482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0" y="1307805"/>
            <a:ext cx="1626782" cy="33412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From</a:t>
            </a:r>
            <a:r>
              <a:rPr lang="fr-FR" dirty="0"/>
              <a:t> </a:t>
            </a:r>
            <a:r>
              <a:rPr lang="fr-FR" dirty="0" err="1"/>
              <a:t>relational</a:t>
            </a:r>
            <a:r>
              <a:rPr lang="fr-FR" dirty="0"/>
              <a:t> SQL </a:t>
            </a:r>
            <a:br>
              <a:rPr lang="fr-FR" dirty="0"/>
            </a:br>
            <a:r>
              <a:rPr lang="fr-FR" dirty="0"/>
              <a:t>to Graph </a:t>
            </a:r>
            <a:r>
              <a:rPr lang="fr-FR" dirty="0" err="1"/>
              <a:t>query</a:t>
            </a:r>
            <a:endParaRPr lang="fr-FR" dirty="0"/>
          </a:p>
        </p:txBody>
      </p:sp>
      <p:sp>
        <p:nvSpPr>
          <p:cNvPr id="3" name="Content Placeholder 2"/>
          <p:cNvSpPr>
            <a:spLocks noGrp="1"/>
          </p:cNvSpPr>
          <p:nvPr>
            <p:ph idx="1"/>
          </p:nvPr>
        </p:nvSpPr>
        <p:spPr/>
        <p:txBody>
          <a:bodyPr/>
          <a:lstStyle/>
          <a:p>
            <a:endParaRPr lang="nl-NL"/>
          </a:p>
        </p:txBody>
      </p:sp>
      <p:pic>
        <p:nvPicPr>
          <p:cNvPr id="11" name="Picture 10"/>
          <p:cNvPicPr>
            <a:picLocks noChangeAspect="1"/>
          </p:cNvPicPr>
          <p:nvPr/>
        </p:nvPicPr>
        <p:blipFill>
          <a:blip r:embed="rId3">
            <a:clrChange>
              <a:clrFrom>
                <a:srgbClr val="FFFDFF"/>
              </a:clrFrom>
              <a:clrTo>
                <a:srgbClr val="FFFDFF">
                  <a:alpha val="0"/>
                </a:srgbClr>
              </a:clrTo>
            </a:clrChange>
          </a:blip>
          <a:stretch>
            <a:fillRect/>
          </a:stretch>
        </p:blipFill>
        <p:spPr>
          <a:xfrm>
            <a:off x="121226" y="1203890"/>
            <a:ext cx="6366758" cy="3479429"/>
          </a:xfrm>
          <a:prstGeom prst="rect">
            <a:avLst/>
          </a:prstGeom>
        </p:spPr>
      </p:pic>
      <p:pic>
        <p:nvPicPr>
          <p:cNvPr id="12" name="Picture 11"/>
          <p:cNvPicPr>
            <a:picLocks noChangeAspect="1"/>
          </p:cNvPicPr>
          <p:nvPr/>
        </p:nvPicPr>
        <p:blipFill>
          <a:blip r:embed="rId4"/>
          <a:stretch>
            <a:fillRect/>
          </a:stretch>
        </p:blipFill>
        <p:spPr>
          <a:xfrm>
            <a:off x="4960816" y="769000"/>
            <a:ext cx="3589862" cy="1354070"/>
          </a:xfrm>
          <a:prstGeom prst="rect">
            <a:avLst/>
          </a:prstGeom>
        </p:spPr>
      </p:pic>
    </p:spTree>
    <p:extLst>
      <p:ext uri="{BB962C8B-B14F-4D97-AF65-F5344CB8AC3E}">
        <p14:creationId xmlns:p14="http://schemas.microsoft.com/office/powerpoint/2010/main" val="413164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sz="8625" dirty="0">
                <a:solidFill>
                  <a:srgbClr val="FF0000"/>
                </a:solidFill>
                <a:latin typeface="Trebuchet MS Bold" charset="0"/>
                <a:cs typeface="Trebuchet MS Bold" charset="0"/>
              </a:rPr>
              <a:t>SQL vs </a:t>
            </a:r>
            <a:r>
              <a:rPr lang="fr-FR" sz="8625" dirty="0" err="1">
                <a:solidFill>
                  <a:srgbClr val="FF0000"/>
                </a:solidFill>
                <a:latin typeface="Trebuchet MS Bold" charset="0"/>
                <a:cs typeface="Trebuchet MS Bold" charset="0"/>
              </a:rPr>
              <a:t>NoSQL</a:t>
            </a:r>
            <a:endParaRPr lang="fr-FR" sz="8625" dirty="0">
              <a:solidFill>
                <a:srgbClr val="FF0000"/>
              </a:solidFill>
              <a:latin typeface="Trebuchet MS Bold" charset="0"/>
              <a:cs typeface="Trebuchet MS Bold" charset="0"/>
            </a:endParaRPr>
          </a:p>
        </p:txBody>
      </p:sp>
    </p:spTree>
    <p:extLst>
      <p:ext uri="{BB962C8B-B14F-4D97-AF65-F5344CB8AC3E}">
        <p14:creationId xmlns:p14="http://schemas.microsoft.com/office/powerpoint/2010/main" val="2714492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fontScale="90000"/>
          </a:bodyPr>
          <a:lstStyle/>
          <a:p>
            <a:pPr defTabSz="409575" fontAlgn="base" hangingPunct="0">
              <a:spcAft>
                <a:spcPct val="0"/>
              </a:spcAft>
            </a:pPr>
            <a:r>
              <a:rPr lang="fr-FR" sz="6600" dirty="0">
                <a:solidFill>
                  <a:srgbClr val="FF0000"/>
                </a:solidFill>
                <a:latin typeface="Trebuchet MS Bold" charset="0"/>
                <a:cs typeface="Trebuchet MS Bold" charset="0"/>
              </a:rPr>
              <a:t>SQL vs </a:t>
            </a:r>
            <a:r>
              <a:rPr lang="fr-FR" sz="6600" dirty="0" err="1">
                <a:solidFill>
                  <a:srgbClr val="FF0000"/>
                </a:solidFill>
                <a:latin typeface="Trebuchet MS Bold" charset="0"/>
                <a:cs typeface="Trebuchet MS Bold" charset="0"/>
              </a:rPr>
              <a:t>NoSQL</a:t>
            </a:r>
            <a:br>
              <a:rPr lang="fr-FR" sz="6600" dirty="0">
                <a:solidFill>
                  <a:srgbClr val="FF0000"/>
                </a:solidFill>
                <a:latin typeface="Trebuchet MS Bold" charset="0"/>
                <a:cs typeface="Trebuchet MS Bold" charset="0"/>
              </a:rPr>
            </a:br>
            <a:r>
              <a:rPr lang="fr-FR" sz="6600" dirty="0">
                <a:solidFill>
                  <a:srgbClr val="FF0000"/>
                </a:solidFill>
                <a:latin typeface="Trebuchet MS Bold" charset="0"/>
                <a:cs typeface="Trebuchet MS Bold" charset="0"/>
              </a:rPr>
              <a:t>ACID vs BASE</a:t>
            </a:r>
            <a:br>
              <a:rPr lang="fr-FR" sz="6600" dirty="0">
                <a:solidFill>
                  <a:srgbClr val="FF0000"/>
                </a:solidFill>
                <a:latin typeface="Trebuchet MS Bold" charset="0"/>
                <a:cs typeface="Trebuchet MS Bold" charset="0"/>
              </a:rPr>
            </a:br>
            <a:r>
              <a:rPr lang="fr-FR" sz="6600" dirty="0" err="1">
                <a:solidFill>
                  <a:srgbClr val="FF0000"/>
                </a:solidFill>
                <a:latin typeface="Trebuchet MS Bold" charset="0"/>
                <a:cs typeface="Trebuchet MS Bold" charset="0"/>
              </a:rPr>
              <a:t>Relational</a:t>
            </a:r>
            <a:r>
              <a:rPr lang="fr-FR" sz="6600" dirty="0">
                <a:solidFill>
                  <a:srgbClr val="FF0000"/>
                </a:solidFill>
                <a:latin typeface="Trebuchet MS Bold" charset="0"/>
                <a:cs typeface="Trebuchet MS Bold" charset="0"/>
              </a:rPr>
              <a:t> vs …</a:t>
            </a:r>
          </a:p>
        </p:txBody>
      </p:sp>
    </p:spTree>
    <p:extLst>
      <p:ext uri="{BB962C8B-B14F-4D97-AF65-F5344CB8AC3E}">
        <p14:creationId xmlns:p14="http://schemas.microsoft.com/office/powerpoint/2010/main" val="1822513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nl-NL" dirty="0" err="1"/>
              <a:t>Relational</a:t>
            </a:r>
            <a:r>
              <a:rPr lang="nl-NL" dirty="0"/>
              <a:t> Databases</a:t>
            </a:r>
            <a:endParaRPr lang="fr-FR" dirty="0"/>
          </a:p>
        </p:txBody>
      </p:sp>
      <p:sp>
        <p:nvSpPr>
          <p:cNvPr id="3" name="Content Placeholder 2"/>
          <p:cNvSpPr>
            <a:spLocks noGrp="1"/>
          </p:cNvSpPr>
          <p:nvPr>
            <p:ph idx="1"/>
          </p:nvPr>
        </p:nvSpPr>
        <p:spPr/>
        <p:txBody>
          <a:bodyPr>
            <a:normAutofit/>
          </a:bodyPr>
          <a:lstStyle/>
          <a:p>
            <a:r>
              <a:rPr lang="nl-NL" dirty="0" err="1"/>
              <a:t>Based</a:t>
            </a:r>
            <a:r>
              <a:rPr lang="nl-NL" dirty="0"/>
              <a:t> on </a:t>
            </a:r>
            <a:r>
              <a:rPr lang="nl-NL" b="1" dirty="0" err="1"/>
              <a:t>relational</a:t>
            </a:r>
            <a:r>
              <a:rPr lang="nl-NL" b="1" dirty="0"/>
              <a:t> model</a:t>
            </a:r>
            <a:r>
              <a:rPr lang="nl-NL" dirty="0"/>
              <a:t> of data (E.F. </a:t>
            </a:r>
            <a:r>
              <a:rPr lang="nl-NL" dirty="0" err="1"/>
              <a:t>Codd</a:t>
            </a:r>
            <a:r>
              <a:rPr lang="nl-NL" dirty="0"/>
              <a:t>), a </a:t>
            </a:r>
            <a:r>
              <a:rPr lang="nl-NL" dirty="0" err="1"/>
              <a:t>mathematical</a:t>
            </a:r>
            <a:r>
              <a:rPr lang="nl-NL" dirty="0"/>
              <a:t> foundation</a:t>
            </a:r>
          </a:p>
          <a:p>
            <a:r>
              <a:rPr lang="nl-NL" dirty="0" err="1"/>
              <a:t>Uses</a:t>
            </a:r>
            <a:r>
              <a:rPr lang="nl-NL" dirty="0"/>
              <a:t> </a:t>
            </a:r>
            <a:r>
              <a:rPr lang="nl-NL" b="1" dirty="0"/>
              <a:t>SQL</a:t>
            </a:r>
            <a:r>
              <a:rPr lang="nl-NL" dirty="0"/>
              <a:t> </a:t>
            </a:r>
            <a:r>
              <a:rPr lang="nl-NL" dirty="0" err="1"/>
              <a:t>for</a:t>
            </a:r>
            <a:r>
              <a:rPr lang="nl-NL" dirty="0"/>
              <a:t> query, DML </a:t>
            </a:r>
            <a:r>
              <a:rPr lang="nl-NL" dirty="0" err="1"/>
              <a:t>and</a:t>
            </a:r>
            <a:r>
              <a:rPr lang="nl-NL" dirty="0"/>
              <a:t> DDL</a:t>
            </a:r>
          </a:p>
          <a:p>
            <a:r>
              <a:rPr lang="en-US" dirty="0"/>
              <a:t>Transactions are </a:t>
            </a:r>
            <a:r>
              <a:rPr lang="en-US" b="1" dirty="0"/>
              <a:t>ACID</a:t>
            </a:r>
            <a:r>
              <a:rPr lang="en-US" dirty="0"/>
              <a:t> (Atomicity, Consistency, Isolation, Durability)</a:t>
            </a:r>
          </a:p>
          <a:p>
            <a:pPr lvl="1"/>
            <a:r>
              <a:rPr lang="nl-NL" b="1" dirty="0" err="1"/>
              <a:t>A</a:t>
            </a:r>
            <a:r>
              <a:rPr lang="nl-NL" dirty="0" err="1"/>
              <a:t>ll</a:t>
            </a:r>
            <a:r>
              <a:rPr lang="nl-NL" dirty="0"/>
              <a:t> or </a:t>
            </a:r>
            <a:r>
              <a:rPr lang="nl-NL" dirty="0" err="1"/>
              <a:t>nothing</a:t>
            </a:r>
            <a:endParaRPr lang="nl-NL" dirty="0"/>
          </a:p>
          <a:p>
            <a:pPr lvl="1"/>
            <a:r>
              <a:rPr lang="nl-NL" b="1" dirty="0" err="1"/>
              <a:t>C</a:t>
            </a:r>
            <a:r>
              <a:rPr lang="nl-NL" dirty="0" err="1"/>
              <a:t>onstraint</a:t>
            </a:r>
            <a:r>
              <a:rPr lang="nl-NL" dirty="0"/>
              <a:t> Compliant</a:t>
            </a:r>
          </a:p>
          <a:p>
            <a:pPr lvl="1"/>
            <a:r>
              <a:rPr lang="nl-NL" b="1" dirty="0" err="1"/>
              <a:t>I</a:t>
            </a:r>
            <a:r>
              <a:rPr lang="nl-NL" dirty="0" err="1"/>
              <a:t>ndividual</a:t>
            </a:r>
            <a:r>
              <a:rPr lang="nl-NL" dirty="0"/>
              <a:t> </a:t>
            </a:r>
            <a:r>
              <a:rPr lang="nl-NL" dirty="0" err="1"/>
              <a:t>experience</a:t>
            </a:r>
            <a:r>
              <a:rPr lang="nl-NL" dirty="0"/>
              <a:t> </a:t>
            </a:r>
            <a:br>
              <a:rPr lang="nl-NL" dirty="0"/>
            </a:br>
            <a:r>
              <a:rPr lang="nl-NL" dirty="0"/>
              <a:t>[in a </a:t>
            </a:r>
            <a:r>
              <a:rPr lang="nl-NL" dirty="0" err="1"/>
              <a:t>multi-session</a:t>
            </a:r>
            <a:r>
              <a:rPr lang="nl-NL" dirty="0"/>
              <a:t> environment] </a:t>
            </a:r>
            <a:br>
              <a:rPr lang="nl-NL" dirty="0"/>
            </a:br>
            <a:r>
              <a:rPr lang="nl-NL" dirty="0"/>
              <a:t>(</a:t>
            </a:r>
            <a:r>
              <a:rPr lang="nl-NL" dirty="0" err="1"/>
              <a:t>aka</a:t>
            </a:r>
            <a:r>
              <a:rPr lang="nl-NL" dirty="0"/>
              <a:t> </a:t>
            </a:r>
            <a:r>
              <a:rPr lang="nl-NL" dirty="0" err="1"/>
              <a:t>concurrency</a:t>
            </a:r>
            <a:r>
              <a:rPr lang="nl-NL" dirty="0"/>
              <a:t>)</a:t>
            </a:r>
          </a:p>
          <a:p>
            <a:pPr lvl="1"/>
            <a:r>
              <a:rPr lang="nl-NL" b="1" dirty="0"/>
              <a:t>D</a:t>
            </a:r>
            <a:r>
              <a:rPr lang="nl-NL" dirty="0"/>
              <a:t>own does </a:t>
            </a:r>
            <a:r>
              <a:rPr lang="nl-NL" dirty="0" err="1"/>
              <a:t>not</a:t>
            </a:r>
            <a:r>
              <a:rPr lang="nl-NL" dirty="0"/>
              <a:t> </a:t>
            </a:r>
            <a:r>
              <a:rPr lang="nl-NL" dirty="0" err="1"/>
              <a:t>hurt</a:t>
            </a:r>
            <a:endParaRPr lang="nl-NL" dirty="0"/>
          </a:p>
          <a:p>
            <a:pPr marL="0" indent="0">
              <a:buNone/>
            </a:pPr>
            <a:endParaRPr lang="en-US" dirty="0"/>
          </a:p>
        </p:txBody>
      </p:sp>
      <p:pic>
        <p:nvPicPr>
          <p:cNvPr id="10" name="Picture 2" descr="https://upload.wikimedia.org/wikipedia/commons/thumb/7/7c/Relational_database_terms.svg/984px-Relational_database_term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293" y="2353650"/>
            <a:ext cx="3683526" cy="129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4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nl-NL" dirty="0"/>
              <a:t>ACID </a:t>
            </a:r>
            <a:r>
              <a:rPr lang="nl-NL" dirty="0" err="1"/>
              <a:t>comes</a:t>
            </a:r>
            <a:r>
              <a:rPr lang="nl-NL" dirty="0"/>
              <a:t> at a </a:t>
            </a:r>
            <a:r>
              <a:rPr lang="nl-NL" dirty="0" err="1"/>
              <a:t>cost</a:t>
            </a:r>
            <a:r>
              <a:rPr lang="nl-NL" dirty="0"/>
              <a:t> – performance &amp; </a:t>
            </a:r>
            <a:r>
              <a:rPr lang="nl-NL" dirty="0" err="1"/>
              <a:t>scalability</a:t>
            </a:r>
            <a:endParaRPr lang="fr-FR" dirty="0"/>
          </a:p>
        </p:txBody>
      </p:sp>
      <p:sp>
        <p:nvSpPr>
          <p:cNvPr id="3" name="Content Placeholder 2"/>
          <p:cNvSpPr>
            <a:spLocks noGrp="1"/>
          </p:cNvSpPr>
          <p:nvPr>
            <p:ph idx="1"/>
          </p:nvPr>
        </p:nvSpPr>
        <p:spPr/>
        <p:txBody>
          <a:bodyPr>
            <a:normAutofit/>
          </a:bodyPr>
          <a:lstStyle/>
          <a:p>
            <a:r>
              <a:rPr lang="nl-NL" dirty="0"/>
              <a:t>Transaction </a:t>
            </a:r>
            <a:r>
              <a:rPr lang="nl-NL" dirty="0" err="1"/>
              <a:t>results</a:t>
            </a:r>
            <a:r>
              <a:rPr lang="nl-NL" dirty="0"/>
              <a:t> have </a:t>
            </a:r>
            <a:r>
              <a:rPr lang="nl-NL" dirty="0" err="1"/>
              <a:t>to</a:t>
            </a:r>
            <a:r>
              <a:rPr lang="nl-NL" dirty="0"/>
              <a:t> </a:t>
            </a:r>
            <a:r>
              <a:rPr lang="nl-NL" dirty="0" err="1"/>
              <a:t>be</a:t>
            </a:r>
            <a:r>
              <a:rPr lang="nl-NL" dirty="0"/>
              <a:t> </a:t>
            </a:r>
            <a:r>
              <a:rPr lang="nl-NL" dirty="0" err="1"/>
              <a:t>persisted</a:t>
            </a:r>
            <a:r>
              <a:rPr lang="nl-NL" dirty="0"/>
              <a:t> [</a:t>
            </a:r>
            <a:r>
              <a:rPr lang="nl-NL" dirty="0" err="1"/>
              <a:t>before</a:t>
            </a:r>
            <a:r>
              <a:rPr lang="nl-NL" dirty="0"/>
              <a:t> </a:t>
            </a:r>
            <a:r>
              <a:rPr lang="nl-NL" dirty="0" err="1"/>
              <a:t>the</a:t>
            </a:r>
            <a:r>
              <a:rPr lang="nl-NL" dirty="0"/>
              <a:t> transaction </a:t>
            </a:r>
            <a:r>
              <a:rPr lang="nl-NL" dirty="0" err="1"/>
              <a:t>completes</a:t>
            </a:r>
            <a:r>
              <a:rPr lang="nl-NL" dirty="0"/>
              <a:t>]</a:t>
            </a:r>
            <a:br>
              <a:rPr lang="nl-NL" dirty="0"/>
            </a:br>
            <a:r>
              <a:rPr lang="nl-NL" dirty="0"/>
              <a:t>in order </a:t>
            </a:r>
            <a:r>
              <a:rPr lang="nl-NL" dirty="0" err="1"/>
              <a:t>to</a:t>
            </a:r>
            <a:r>
              <a:rPr lang="nl-NL" dirty="0"/>
              <a:t> </a:t>
            </a:r>
            <a:r>
              <a:rPr lang="nl-NL" dirty="0" err="1"/>
              <a:t>guarantee</a:t>
            </a:r>
            <a:r>
              <a:rPr lang="nl-NL" dirty="0"/>
              <a:t> </a:t>
            </a:r>
            <a:r>
              <a:rPr lang="nl-NL" b="1" dirty="0"/>
              <a:t>D</a:t>
            </a:r>
          </a:p>
          <a:p>
            <a:r>
              <a:rPr lang="nl-NL" dirty="0" err="1"/>
              <a:t>Concurrency</a:t>
            </a:r>
            <a:r>
              <a:rPr lang="nl-NL" dirty="0"/>
              <a:t> </a:t>
            </a:r>
            <a:r>
              <a:rPr lang="nl-NL" dirty="0" err="1"/>
              <a:t>requires</a:t>
            </a:r>
            <a:r>
              <a:rPr lang="nl-NL" dirty="0"/>
              <a:t> </a:t>
            </a:r>
            <a:r>
              <a:rPr lang="nl-NL" dirty="0" err="1"/>
              <a:t>some</a:t>
            </a:r>
            <a:r>
              <a:rPr lang="nl-NL" dirty="0"/>
              <a:t> </a:t>
            </a:r>
            <a:r>
              <a:rPr lang="nl-NL" dirty="0" err="1"/>
              <a:t>degree</a:t>
            </a:r>
            <a:r>
              <a:rPr lang="nl-NL" dirty="0"/>
              <a:t> of </a:t>
            </a:r>
            <a:r>
              <a:rPr lang="nl-NL" dirty="0" err="1"/>
              <a:t>locking</a:t>
            </a:r>
            <a:r>
              <a:rPr lang="nl-NL" dirty="0"/>
              <a:t> (</a:t>
            </a:r>
            <a:r>
              <a:rPr lang="nl-NL" dirty="0" err="1"/>
              <a:t>and</a:t>
            </a:r>
            <a:r>
              <a:rPr lang="nl-NL" dirty="0"/>
              <a:t> </a:t>
            </a:r>
            <a:r>
              <a:rPr lang="nl-NL" dirty="0" err="1"/>
              <a:t>multi-versioning</a:t>
            </a:r>
            <a:r>
              <a:rPr lang="nl-NL" dirty="0"/>
              <a:t>) in order </a:t>
            </a:r>
            <a:r>
              <a:rPr lang="nl-NL" dirty="0" err="1"/>
              <a:t>to</a:t>
            </a:r>
            <a:r>
              <a:rPr lang="nl-NL" dirty="0"/>
              <a:t> have </a:t>
            </a:r>
            <a:r>
              <a:rPr lang="nl-NL" b="1" dirty="0"/>
              <a:t>I</a:t>
            </a:r>
          </a:p>
          <a:p>
            <a:r>
              <a:rPr lang="nl-NL" dirty="0" err="1"/>
              <a:t>Constraint</a:t>
            </a:r>
            <a:r>
              <a:rPr lang="nl-NL" dirty="0"/>
              <a:t> compliance (</a:t>
            </a:r>
            <a:r>
              <a:rPr lang="nl-NL" dirty="0" err="1"/>
              <a:t>unique</a:t>
            </a:r>
            <a:r>
              <a:rPr lang="nl-NL" dirty="0"/>
              <a:t> </a:t>
            </a:r>
            <a:r>
              <a:rPr lang="nl-NL" dirty="0" err="1"/>
              <a:t>key</a:t>
            </a:r>
            <a:r>
              <a:rPr lang="nl-NL" dirty="0"/>
              <a:t>, </a:t>
            </a:r>
            <a:r>
              <a:rPr lang="nl-NL" dirty="0" err="1"/>
              <a:t>foreign</a:t>
            </a:r>
            <a:r>
              <a:rPr lang="nl-NL" dirty="0"/>
              <a:t> </a:t>
            </a:r>
            <a:r>
              <a:rPr lang="nl-NL" dirty="0" err="1"/>
              <a:t>key</a:t>
            </a:r>
            <a:r>
              <a:rPr lang="nl-NL" dirty="0"/>
              <a:t>) means </a:t>
            </a:r>
            <a:r>
              <a:rPr lang="nl-NL" dirty="0" err="1"/>
              <a:t>all</a:t>
            </a:r>
            <a:r>
              <a:rPr lang="nl-NL" dirty="0"/>
              <a:t> data </a:t>
            </a:r>
            <a:r>
              <a:rPr lang="nl-NL" dirty="0" err="1"/>
              <a:t>hangs</a:t>
            </a:r>
            <a:r>
              <a:rPr lang="nl-NL" dirty="0"/>
              <a:t> </a:t>
            </a:r>
            <a:r>
              <a:rPr lang="nl-NL" dirty="0" err="1"/>
              <a:t>together</a:t>
            </a:r>
            <a:r>
              <a:rPr lang="nl-NL" dirty="0"/>
              <a:t> (as do </a:t>
            </a:r>
            <a:r>
              <a:rPr lang="nl-NL" dirty="0" err="1"/>
              <a:t>all</a:t>
            </a:r>
            <a:r>
              <a:rPr lang="nl-NL" dirty="0"/>
              <a:t> transactions) </a:t>
            </a:r>
            <a:br>
              <a:rPr lang="nl-NL" dirty="0"/>
            </a:br>
            <a:r>
              <a:rPr lang="nl-NL" dirty="0"/>
              <a:t>in order </a:t>
            </a:r>
            <a:r>
              <a:rPr lang="nl-NL" dirty="0" err="1"/>
              <a:t>to</a:t>
            </a:r>
            <a:r>
              <a:rPr lang="nl-NL" dirty="0"/>
              <a:t> have </a:t>
            </a:r>
            <a:r>
              <a:rPr lang="nl-NL" b="1" dirty="0"/>
              <a:t>C</a:t>
            </a:r>
          </a:p>
          <a:p>
            <a:r>
              <a:rPr lang="nl-NL" dirty="0" err="1"/>
              <a:t>Two-phase</a:t>
            </a:r>
            <a:r>
              <a:rPr lang="nl-NL" dirty="0"/>
              <a:t> </a:t>
            </a:r>
            <a:r>
              <a:rPr lang="nl-NL" dirty="0" err="1"/>
              <a:t>commit</a:t>
            </a:r>
            <a:r>
              <a:rPr lang="nl-NL" dirty="0"/>
              <a:t> (</a:t>
            </a:r>
            <a:r>
              <a:rPr lang="nl-NL" dirty="0" err="1"/>
              <a:t>across</a:t>
            </a:r>
            <a:r>
              <a:rPr lang="nl-NL" dirty="0"/>
              <a:t> multiple </a:t>
            </a:r>
            <a:r>
              <a:rPr lang="nl-NL" dirty="0" err="1"/>
              <a:t>participants</a:t>
            </a:r>
            <a:r>
              <a:rPr lang="nl-NL" dirty="0"/>
              <a:t>) </a:t>
            </a:r>
            <a:br>
              <a:rPr lang="nl-NL" dirty="0"/>
            </a:br>
            <a:r>
              <a:rPr lang="nl-NL" dirty="0" err="1"/>
              <a:t>introduces</a:t>
            </a:r>
            <a:r>
              <a:rPr lang="nl-NL" dirty="0"/>
              <a:t> </a:t>
            </a:r>
            <a:r>
              <a:rPr lang="nl-NL" dirty="0" err="1"/>
              <a:t>complexity</a:t>
            </a:r>
            <a:r>
              <a:rPr lang="nl-NL" dirty="0"/>
              <a:t>, </a:t>
            </a:r>
            <a:r>
              <a:rPr lang="nl-NL" dirty="0" err="1"/>
              <a:t>dependencies</a:t>
            </a:r>
            <a:r>
              <a:rPr lang="nl-NL" dirty="0"/>
              <a:t> </a:t>
            </a:r>
            <a:r>
              <a:rPr lang="nl-NL" dirty="0" err="1"/>
              <a:t>and</a:t>
            </a:r>
            <a:r>
              <a:rPr lang="nl-NL" dirty="0"/>
              <a:t> </a:t>
            </a:r>
            <a:r>
              <a:rPr lang="nl-NL" dirty="0" err="1"/>
              <a:t>delays</a:t>
            </a:r>
            <a:r>
              <a:rPr lang="nl-NL" dirty="0"/>
              <a:t>,</a:t>
            </a:r>
            <a:br>
              <a:rPr lang="nl-NL" dirty="0"/>
            </a:br>
            <a:r>
              <a:rPr lang="nl-NL" dirty="0" err="1"/>
              <a:t>yet</a:t>
            </a:r>
            <a:r>
              <a:rPr lang="nl-NL" dirty="0"/>
              <a:t> </a:t>
            </a:r>
            <a:r>
              <a:rPr lang="nl-NL" dirty="0" err="1"/>
              <a:t>required</a:t>
            </a:r>
            <a:r>
              <a:rPr lang="nl-NL" dirty="0"/>
              <a:t> </a:t>
            </a:r>
            <a:r>
              <a:rPr lang="nl-NL" dirty="0" err="1"/>
              <a:t>for</a:t>
            </a:r>
            <a:r>
              <a:rPr lang="nl-NL" dirty="0"/>
              <a:t> </a:t>
            </a:r>
            <a:r>
              <a:rPr lang="nl-NL" b="1" dirty="0"/>
              <a:t>A</a:t>
            </a:r>
            <a:endParaRPr lang="nl-NL" sz="1800" b="1" dirty="0"/>
          </a:p>
        </p:txBody>
      </p:sp>
      <p:pic>
        <p:nvPicPr>
          <p:cNvPr id="8" name="Picture 2" descr="https://encrypted-tbn2.gstatic.com/images?q=tbn:ANd9GcSKnNFYEF46BmEV8mf_OyJzoHZkmP1AP39hX5Ii3_N-X7nLc4Q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479" y="2375452"/>
            <a:ext cx="3887423" cy="21866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3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750"/>
                            </p:stCondLst>
                            <p:childTnLst>
                              <p:par>
                                <p:cTn id="13" presetID="10" presetClass="entr" presetSubtype="0" fill="hold" grpId="0"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5000"/>
                            </p:stCondLst>
                            <p:childTnLst>
                              <p:par>
                                <p:cTn id="17" presetID="10" presetClass="entr" presetSubtype="0" fill="hold" grpId="0"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49</a:t>
            </a:fld>
            <a:endParaRPr lang="nl-NL"/>
          </a:p>
        </p:txBody>
      </p:sp>
      <p:pic>
        <p:nvPicPr>
          <p:cNvPr id="6349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351818" cy="5260398"/>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Image result for base acid"/>
          <p:cNvPicPr>
            <a:picLocks noChangeAspect="1" noChangeArrowheads="1"/>
          </p:cNvPicPr>
          <p:nvPr/>
        </p:nvPicPr>
        <p:blipFill rotWithShape="1">
          <a:blip r:embed="rId4">
            <a:extLst>
              <a:ext uri="{28A0092B-C50C-407E-A947-70E740481C1C}">
                <a14:useLocalDpi xmlns:a14="http://schemas.microsoft.com/office/drawing/2010/main" val="0"/>
              </a:ext>
            </a:extLst>
          </a:blip>
          <a:srcRect b="25066"/>
          <a:stretch/>
        </p:blipFill>
        <p:spPr bwMode="auto">
          <a:xfrm>
            <a:off x="5351857" y="284870"/>
            <a:ext cx="1906401" cy="1500920"/>
          </a:xfrm>
          <a:prstGeom prst="rect">
            <a:avLst/>
          </a:prstGeom>
          <a:noFill/>
          <a:extLst>
            <a:ext uri="{909E8E84-426E-40DD-AFC4-6F175D3DCCD1}">
              <a14:hiddenFill xmlns:a14="http://schemas.microsoft.com/office/drawing/2010/main">
                <a:solidFill>
                  <a:srgbClr val="FFFFFF"/>
                </a:solidFill>
              </a14:hiddenFill>
            </a:ext>
          </a:extLst>
        </p:spPr>
      </p:pic>
      <p:pic>
        <p:nvPicPr>
          <p:cNvPr id="63494" name="Picture 6" descr="Price Ta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96" y="1818861"/>
            <a:ext cx="3757442" cy="3419272"/>
          </a:xfrm>
          <a:prstGeom prst="rect">
            <a:avLst/>
          </a:prstGeom>
          <a:noFill/>
          <a:extLst>
            <a:ext uri="{909E8E84-426E-40DD-AFC4-6F175D3DCCD1}">
              <a14:hiddenFill xmlns:a14="http://schemas.microsoft.com/office/drawing/2010/main">
                <a:solidFill>
                  <a:srgbClr val="FFFFFF"/>
                </a:solidFill>
              </a14:hiddenFill>
            </a:ext>
          </a:extLst>
        </p:spPr>
      </p:pic>
      <p:pic>
        <p:nvPicPr>
          <p:cNvPr id="63496" name="Picture 8"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4346" y="2630199"/>
            <a:ext cx="2760920" cy="1855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0" descr="Image result for rea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189" y="1079087"/>
            <a:ext cx="4499552" cy="119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14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494"/>
                                        </p:tgtEl>
                                        <p:attrNameLst>
                                          <p:attrName>style.visibility</p:attrName>
                                        </p:attrNameLst>
                                      </p:cBhvr>
                                      <p:to>
                                        <p:strVal val="visible"/>
                                      </p:to>
                                    </p:set>
                                    <p:animEffect transition="in" filter="fade">
                                      <p:cBhvr>
                                        <p:cTn id="7" dur="1000"/>
                                        <p:tgtEl>
                                          <p:spTgt spid="63494"/>
                                        </p:tgtEl>
                                      </p:cBhvr>
                                    </p:animEffect>
                                    <p:anim calcmode="lin" valueType="num">
                                      <p:cBhvr>
                                        <p:cTn id="8" dur="1000" fill="hold"/>
                                        <p:tgtEl>
                                          <p:spTgt spid="63494"/>
                                        </p:tgtEl>
                                        <p:attrNameLst>
                                          <p:attrName>ppt_x</p:attrName>
                                        </p:attrNameLst>
                                      </p:cBhvr>
                                      <p:tavLst>
                                        <p:tav tm="0">
                                          <p:val>
                                            <p:strVal val="#ppt_x"/>
                                          </p:val>
                                        </p:tav>
                                        <p:tav tm="100000">
                                          <p:val>
                                            <p:strVal val="#ppt_x"/>
                                          </p:val>
                                        </p:tav>
                                      </p:tavLst>
                                    </p:anim>
                                    <p:anim calcmode="lin" valueType="num">
                                      <p:cBhvr>
                                        <p:cTn id="9" dur="1000" fill="hold"/>
                                        <p:tgtEl>
                                          <p:spTgt spid="634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3492"/>
                                        </p:tgtEl>
                                        <p:attrNameLst>
                                          <p:attrName>style.visibility</p:attrName>
                                        </p:attrNameLst>
                                      </p:cBhvr>
                                      <p:to>
                                        <p:strVal val="visible"/>
                                      </p:to>
                                    </p:set>
                                    <p:animEffect transition="in" filter="fade">
                                      <p:cBhvr>
                                        <p:cTn id="14" dur="1000"/>
                                        <p:tgtEl>
                                          <p:spTgt spid="63492"/>
                                        </p:tgtEl>
                                      </p:cBhvr>
                                    </p:animEffect>
                                    <p:anim calcmode="lin" valueType="num">
                                      <p:cBhvr>
                                        <p:cTn id="15" dur="1000" fill="hold"/>
                                        <p:tgtEl>
                                          <p:spTgt spid="63492"/>
                                        </p:tgtEl>
                                        <p:attrNameLst>
                                          <p:attrName>ppt_x</p:attrName>
                                        </p:attrNameLst>
                                      </p:cBhvr>
                                      <p:tavLst>
                                        <p:tav tm="0">
                                          <p:val>
                                            <p:strVal val="#ppt_x"/>
                                          </p:val>
                                        </p:tav>
                                        <p:tav tm="100000">
                                          <p:val>
                                            <p:strVal val="#ppt_x"/>
                                          </p:val>
                                        </p:tav>
                                      </p:tavLst>
                                    </p:anim>
                                    <p:anim calcmode="lin" valueType="num">
                                      <p:cBhvr>
                                        <p:cTn id="16" dur="1000" fill="hold"/>
                                        <p:tgtEl>
                                          <p:spTgt spid="6349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3496"/>
                                        </p:tgtEl>
                                        <p:attrNameLst>
                                          <p:attrName>style.visibility</p:attrName>
                                        </p:attrNameLst>
                                      </p:cBhvr>
                                      <p:to>
                                        <p:strVal val="visible"/>
                                      </p:to>
                                    </p:set>
                                    <p:anim calcmode="lin" valueType="num">
                                      <p:cBhvr additive="base">
                                        <p:cTn id="21" dur="500" fill="hold"/>
                                        <p:tgtEl>
                                          <p:spTgt spid="63496"/>
                                        </p:tgtEl>
                                        <p:attrNameLst>
                                          <p:attrName>ppt_x</p:attrName>
                                        </p:attrNameLst>
                                      </p:cBhvr>
                                      <p:tavLst>
                                        <p:tav tm="0">
                                          <p:val>
                                            <p:strVal val="#ppt_x"/>
                                          </p:val>
                                        </p:tav>
                                        <p:tav tm="100000">
                                          <p:val>
                                            <p:strVal val="#ppt_x"/>
                                          </p:val>
                                        </p:tav>
                                      </p:tavLst>
                                    </p:anim>
                                    <p:anim calcmode="lin" valueType="num">
                                      <p:cBhvr additive="base">
                                        <p:cTn id="22" dur="500" fill="hold"/>
                                        <p:tgtEl>
                                          <p:spTgt spid="6349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5" y="444858"/>
            <a:ext cx="7657488" cy="709935"/>
          </a:xfrm>
        </p:spPr>
        <p:txBody>
          <a:bodyPr/>
          <a:lstStyle/>
          <a:p>
            <a:r>
              <a:rPr lang="en-US" dirty="0"/>
              <a:t>Select from &lt;stream of tweet events&gt;</a:t>
            </a:r>
            <a:endParaRPr lang="nl-NL" dirty="0"/>
          </a:p>
        </p:txBody>
      </p:sp>
      <p:sp>
        <p:nvSpPr>
          <p:cNvPr id="3" name="Rectangle 2"/>
          <p:cNvSpPr/>
          <p:nvPr/>
        </p:nvSpPr>
        <p:spPr>
          <a:xfrm>
            <a:off x="579261" y="1374315"/>
            <a:ext cx="7530175" cy="2097520"/>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text</a:t>
            </a:r>
            <a:br>
              <a:rPr lang="en-US" sz="2320" dirty="0">
                <a:latin typeface="Lucida Console" panose="020B0609040504020204" pitchFamily="49" charset="0"/>
              </a:rPr>
            </a:br>
            <a:r>
              <a:rPr lang="en-US" sz="2320" dirty="0">
                <a:latin typeface="Lucida Console" panose="020B0609040504020204" pitchFamily="49" charset="0"/>
              </a:rPr>
              <a:t>,      author</a:t>
            </a:r>
            <a:br>
              <a:rPr lang="en-US" sz="2320" dirty="0">
                <a:latin typeface="Lucida Console" panose="020B0609040504020204" pitchFamily="49" charset="0"/>
              </a:rPr>
            </a:br>
            <a:r>
              <a:rPr lang="en-US" sz="2320" dirty="0">
                <a:latin typeface="Lucida Console" panose="020B0609040504020204" pitchFamily="49" charset="0"/>
              </a:rPr>
              <a:t>,      timestamp</a:t>
            </a:r>
          </a:p>
          <a:p>
            <a:r>
              <a:rPr lang="en-US" sz="2320" dirty="0">
                <a:latin typeface="Lucida Console" panose="020B0609040504020204" pitchFamily="49" charset="0"/>
              </a:rPr>
              <a:t>from   tweets</a:t>
            </a:r>
          </a:p>
          <a:p>
            <a:r>
              <a:rPr lang="en-US" sz="2320" dirty="0">
                <a:latin typeface="Lucida Console" panose="020B0609040504020204" pitchFamily="49" charset="0"/>
              </a:rPr>
              <a:t>Where  tag = '</a:t>
            </a:r>
            <a:r>
              <a:rPr lang="en-US" sz="2320" dirty="0" err="1">
                <a:latin typeface="Lucida Console" panose="020B0609040504020204" pitchFamily="49" charset="0"/>
              </a:rPr>
              <a:t>codeone</a:t>
            </a:r>
            <a:r>
              <a:rPr lang="en-US" sz="2320" dirty="0">
                <a:latin typeface="Lucida Console" panose="020B0609040504020204" pitchFamily="49" charset="0"/>
              </a:rPr>
              <a:t>'</a:t>
            </a: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
        <p:nvSpPr>
          <p:cNvPr id="5" name="TextBox 4">
            <a:extLst>
              <a:ext uri="{FF2B5EF4-FFF2-40B4-BE49-F238E27FC236}">
                <a16:creationId xmlns:a16="http://schemas.microsoft.com/office/drawing/2014/main" id="{21DEADA4-E9E1-4C57-9513-1B3B8A73C849}"/>
              </a:ext>
            </a:extLst>
          </p:cNvPr>
          <p:cNvSpPr txBox="1"/>
          <p:nvPr/>
        </p:nvSpPr>
        <p:spPr>
          <a:xfrm>
            <a:off x="3324036" y="2675965"/>
            <a:ext cx="2040623" cy="215444"/>
          </a:xfrm>
          <a:prstGeom prst="rect">
            <a:avLst/>
          </a:prstGeom>
          <a:noFill/>
        </p:spPr>
        <p:txBody>
          <a:bodyPr wrap="none" lIns="0" tIns="0" rIns="0" bIns="0" rtlCol="0">
            <a:spAutoFit/>
          </a:bodyPr>
          <a:lstStyle/>
          <a:p>
            <a:r>
              <a:rPr lang="en-US" sz="1400" dirty="0">
                <a:latin typeface="Lucida Console" panose="020B0609040504020204" pitchFamily="49" charset="0"/>
              </a:rPr>
              <a:t>&lt;--- streaming data</a:t>
            </a:r>
            <a:endParaRPr lang="en-NL" sz="1300" dirty="0" err="1"/>
          </a:p>
        </p:txBody>
      </p:sp>
    </p:spTree>
    <p:extLst>
      <p:ext uri="{BB962C8B-B14F-4D97-AF65-F5344CB8AC3E}">
        <p14:creationId xmlns:p14="http://schemas.microsoft.com/office/powerpoint/2010/main" val="87521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nl-NL" dirty="0"/>
              <a:t>Types of </a:t>
            </a:r>
            <a:r>
              <a:rPr lang="nl-NL" dirty="0" err="1"/>
              <a:t>NoSQL</a:t>
            </a:r>
            <a:endParaRPr lang="fr-FR" dirty="0"/>
          </a:p>
        </p:txBody>
      </p:sp>
      <p:pic>
        <p:nvPicPr>
          <p:cNvPr id="8" name="Picture 7"/>
          <p:cNvPicPr>
            <a:picLocks noChangeAspect="1"/>
          </p:cNvPicPr>
          <p:nvPr/>
        </p:nvPicPr>
        <p:blipFill>
          <a:blip r:embed="rId3">
            <a:clrChange>
              <a:clrFrom>
                <a:srgbClr val="FFFDFF"/>
              </a:clrFrom>
              <a:clrTo>
                <a:srgbClr val="FFFDFF">
                  <a:alpha val="0"/>
                </a:srgbClr>
              </a:clrTo>
            </a:clrChange>
          </a:blip>
          <a:stretch>
            <a:fillRect/>
          </a:stretch>
        </p:blipFill>
        <p:spPr>
          <a:xfrm>
            <a:off x="1118370" y="932692"/>
            <a:ext cx="7098645" cy="3772227"/>
          </a:xfrm>
          <a:prstGeom prst="rect">
            <a:avLst/>
          </a:prstGeom>
        </p:spPr>
      </p:pic>
      <p:sp>
        <p:nvSpPr>
          <p:cNvPr id="9" name="Rectangle 8"/>
          <p:cNvSpPr/>
          <p:nvPr/>
        </p:nvSpPr>
        <p:spPr>
          <a:xfrm>
            <a:off x="1315780" y="932692"/>
            <a:ext cx="5127551" cy="4070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0" name="Rectangle 9"/>
          <p:cNvSpPr/>
          <p:nvPr/>
        </p:nvSpPr>
        <p:spPr>
          <a:xfrm>
            <a:off x="87416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1" name="Rectangle 10"/>
          <p:cNvSpPr/>
          <p:nvPr/>
        </p:nvSpPr>
        <p:spPr>
          <a:xfrm>
            <a:off x="756674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pic>
        <p:nvPicPr>
          <p:cNvPr id="10242" name="Picture 2" descr="Image result for couchd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284" y="3927161"/>
            <a:ext cx="718694" cy="62034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ria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4157" y="2444178"/>
            <a:ext cx="903821" cy="27217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hypertable.org/global/img/logo-hypertab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3228" y="1178459"/>
            <a:ext cx="1812878" cy="44624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hazelcast"/>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6838" y="1230430"/>
            <a:ext cx="1106560" cy="218546"/>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Memcached"/>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097" y="878428"/>
            <a:ext cx="1119354" cy="711119"/>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Image result for elastic search"/>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750" y="3995703"/>
            <a:ext cx="1241407" cy="483262"/>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Image result for hadoop"/>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2946" y="69377"/>
            <a:ext cx="1317303" cy="49362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logo kafk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19669" y="988008"/>
            <a:ext cx="830340" cy="4364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2"/>
          <a:stretch>
            <a:fillRect/>
          </a:stretch>
        </p:blipFill>
        <p:spPr>
          <a:xfrm>
            <a:off x="1011793" y="1872600"/>
            <a:ext cx="362490" cy="528879"/>
          </a:xfrm>
          <a:prstGeom prst="rect">
            <a:avLst/>
          </a:prstGeom>
        </p:spPr>
      </p:pic>
      <p:pic>
        <p:nvPicPr>
          <p:cNvPr id="64514" name="Picture 2" descr="Image result for aws dynam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9944" y="1446035"/>
            <a:ext cx="930413" cy="4688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yperledger fabric">
            <a:extLst>
              <a:ext uri="{FF2B5EF4-FFF2-40B4-BE49-F238E27FC236}">
                <a16:creationId xmlns:a16="http://schemas.microsoft.com/office/drawing/2014/main" id="{E910F0A4-0B42-469E-80CD-7F06978242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4313" y="2723127"/>
            <a:ext cx="1916309" cy="41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9498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51</a:t>
            </a:fld>
            <a:endParaRPr lang="nl-NL"/>
          </a:p>
        </p:txBody>
      </p:sp>
      <p:pic>
        <p:nvPicPr>
          <p:cNvPr id="62466" name="Picture 2" descr="Image result for ceci n'est pas une pi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8" y="-896053"/>
            <a:ext cx="9115371" cy="636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963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a:t>
            </a:r>
            <a:r>
              <a:rPr lang="en-US" dirty="0" err="1"/>
              <a:t>n’est</a:t>
            </a:r>
            <a:r>
              <a:rPr lang="en-US" dirty="0"/>
              <a:t> pas No SQL </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52</a:t>
            </a:fld>
            <a:endParaRPr lang="nl-NL"/>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311" y="863106"/>
            <a:ext cx="5350350" cy="3996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18" name="Picture 2" descr="Image result for spark sq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8973" y="137505"/>
            <a:ext cx="2167421" cy="1560544"/>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Image result for hive 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251" y="1473320"/>
            <a:ext cx="1648666" cy="15332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26126"/>
          <a:stretch/>
        </p:blipFill>
        <p:spPr bwMode="auto">
          <a:xfrm>
            <a:off x="5939799" y="3663229"/>
            <a:ext cx="2808406" cy="10527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Snagit_PPT51EF"/>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0519" y="2358058"/>
            <a:ext cx="630609" cy="1161171"/>
          </a:xfrm>
          <a:prstGeom prst="rect">
            <a:avLst/>
          </a:prstGeom>
        </p:spPr>
      </p:pic>
    </p:spTree>
    <p:extLst>
      <p:ext uri="{BB962C8B-B14F-4D97-AF65-F5344CB8AC3E}">
        <p14:creationId xmlns:p14="http://schemas.microsoft.com/office/powerpoint/2010/main" val="42873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0418"/>
                                        </p:tgtEl>
                                        <p:attrNameLst>
                                          <p:attrName>style.visibility</p:attrName>
                                        </p:attrNameLst>
                                      </p:cBhvr>
                                      <p:to>
                                        <p:strVal val="visible"/>
                                      </p:to>
                                    </p:set>
                                    <p:animEffect transition="in" filter="fade">
                                      <p:cBhvr>
                                        <p:cTn id="9" dur="500"/>
                                        <p:tgtEl>
                                          <p:spTgt spid="60418"/>
                                        </p:tgtEl>
                                      </p:cBhvr>
                                    </p:animEffect>
                                  </p:childTnLst>
                                </p:cTn>
                              </p:par>
                              <p:par>
                                <p:cTn id="10" presetID="10" presetClass="entr" presetSubtype="0" fill="hold" nodeType="withEffect">
                                  <p:stCondLst>
                                    <p:cond delay="0"/>
                                  </p:stCondLst>
                                  <p:childTnLst>
                                    <p:set>
                                      <p:cBhvr>
                                        <p:cTn id="11" dur="1" fill="hold">
                                          <p:stCondLst>
                                            <p:cond delay="0"/>
                                          </p:stCondLst>
                                        </p:cTn>
                                        <p:tgtEl>
                                          <p:spTgt spid="60420"/>
                                        </p:tgtEl>
                                        <p:attrNameLst>
                                          <p:attrName>style.visibility</p:attrName>
                                        </p:attrNameLst>
                                      </p:cBhvr>
                                      <p:to>
                                        <p:strVal val="visible"/>
                                      </p:to>
                                    </p:set>
                                    <p:animEffect transition="in" filter="fade">
                                      <p:cBhvr>
                                        <p:cTn id="12" dur="500"/>
                                        <p:tgtEl>
                                          <p:spTgt spid="60420"/>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53</a:t>
            </a:fld>
            <a:endParaRPr lang="nl-NL"/>
          </a:p>
        </p:txBody>
      </p:sp>
      <p:pic>
        <p:nvPicPr>
          <p:cNvPr id="686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475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763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When</a:t>
            </a:r>
            <a:r>
              <a:rPr lang="fr-FR" dirty="0"/>
              <a:t> </a:t>
            </a:r>
            <a:r>
              <a:rPr lang="fr-FR" dirty="0" err="1"/>
              <a:t>things</a:t>
            </a:r>
            <a:r>
              <a:rPr lang="fr-FR" dirty="0"/>
              <a:t> </a:t>
            </a:r>
            <a:r>
              <a:rPr lang="fr-FR" dirty="0" err="1"/>
              <a:t>were</a:t>
            </a:r>
            <a:r>
              <a:rPr lang="fr-FR" dirty="0"/>
              <a:t> simple</a:t>
            </a:r>
          </a:p>
        </p:txBody>
      </p:sp>
      <p:sp>
        <p:nvSpPr>
          <p:cNvPr id="8" name="Can 7"/>
          <p:cNvSpPr/>
          <p:nvPr/>
        </p:nvSpPr>
        <p:spPr>
          <a:xfrm>
            <a:off x="2406335" y="1144507"/>
            <a:ext cx="4278512" cy="1932944"/>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100" dirty="0"/>
              <a:t>RDBMS</a:t>
            </a:r>
          </a:p>
          <a:p>
            <a:pPr algn="ctr"/>
            <a:r>
              <a:rPr lang="en-US" sz="2100" dirty="0"/>
              <a:t>SQL</a:t>
            </a:r>
          </a:p>
          <a:p>
            <a:pPr algn="ctr"/>
            <a:r>
              <a:rPr lang="en-US" sz="2100" dirty="0"/>
              <a:t>ACID</a:t>
            </a:r>
            <a:endParaRPr lang="nl-NL" sz="2100" dirty="0"/>
          </a:p>
        </p:txBody>
      </p:sp>
      <p:sp>
        <p:nvSpPr>
          <p:cNvPr id="10" name="Cube 9"/>
          <p:cNvSpPr/>
          <p:nvPr/>
        </p:nvSpPr>
        <p:spPr>
          <a:xfrm>
            <a:off x="2235940" y="3285565"/>
            <a:ext cx="4398818" cy="1130445"/>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9" name="Rectangle 8"/>
          <p:cNvSpPr/>
          <p:nvPr/>
        </p:nvSpPr>
        <p:spPr>
          <a:xfrm>
            <a:off x="2707482" y="3821737"/>
            <a:ext cx="642938"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Data files</a:t>
            </a:r>
          </a:p>
        </p:txBody>
      </p:sp>
      <p:sp>
        <p:nvSpPr>
          <p:cNvPr id="12" name="Rectangle 11"/>
          <p:cNvSpPr/>
          <p:nvPr/>
        </p:nvSpPr>
        <p:spPr>
          <a:xfrm>
            <a:off x="3724115" y="3821737"/>
            <a:ext cx="62642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Log Files</a:t>
            </a:r>
          </a:p>
        </p:txBody>
      </p:sp>
      <p:sp>
        <p:nvSpPr>
          <p:cNvPr id="13" name="Rectangle 12"/>
          <p:cNvSpPr/>
          <p:nvPr/>
        </p:nvSpPr>
        <p:spPr>
          <a:xfrm>
            <a:off x="4781390" y="3821737"/>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4" name="Rectangle 13"/>
          <p:cNvSpPr/>
          <p:nvPr/>
        </p:nvSpPr>
        <p:spPr>
          <a:xfrm>
            <a:off x="5024494" y="3744846"/>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5" name="Rectangle 14"/>
          <p:cNvSpPr/>
          <p:nvPr/>
        </p:nvSpPr>
        <p:spPr>
          <a:xfrm>
            <a:off x="5267599" y="3667955"/>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6" name="TextBox 15"/>
          <p:cNvSpPr txBox="1"/>
          <p:nvPr/>
        </p:nvSpPr>
        <p:spPr>
          <a:xfrm>
            <a:off x="5951177" y="3286899"/>
            <a:ext cx="452368" cy="248209"/>
          </a:xfrm>
          <a:prstGeom prst="rect">
            <a:avLst/>
          </a:prstGeom>
          <a:noFill/>
        </p:spPr>
        <p:txBody>
          <a:bodyPr wrap="none" rtlCol="0">
            <a:spAutoFit/>
          </a:bodyPr>
          <a:lstStyle/>
          <a:p>
            <a:r>
              <a:rPr lang="nl-NL" sz="1013" dirty="0"/>
              <a:t>SAN</a:t>
            </a:r>
          </a:p>
        </p:txBody>
      </p:sp>
    </p:spTree>
    <p:extLst>
      <p:ext uri="{BB962C8B-B14F-4D97-AF65-F5344CB8AC3E}">
        <p14:creationId xmlns:p14="http://schemas.microsoft.com/office/powerpoint/2010/main" val="6547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grpId="0" nodeType="afterEffect">
                                  <p:stCondLst>
                                    <p:cond delay="0"/>
                                  </p:stCondLst>
                                  <p:childTnLst>
                                    <p:set>
                                      <p:cBhvr>
                                        <p:cTn id="17" dur="1" fill="hold">
                                          <p:stCondLst>
                                            <p:cond delay="0"/>
                                          </p:stCondLst>
                                        </p:cTn>
                                        <p:tgtEl>
                                          <p:spTgt spid="14"/>
                                        </p:tgtEl>
                                        <p:attrNameLst>
                                          <p:attrName>style.visibility</p:attrName>
                                        </p:attrNameLst>
                                      </p:cBhvr>
                                      <p:to>
                                        <p:strVal val="visible"/>
                                      </p:to>
                                    </p:set>
                                  </p:childTnLst>
                                </p:cTn>
                              </p:par>
                            </p:childTnLst>
                          </p:cTn>
                        </p:par>
                        <p:par>
                          <p:cTn id="18" fill="hold">
                            <p:stCondLst>
                              <p:cond delay="0"/>
                            </p:stCondLst>
                            <p:childTnLst>
                              <p:par>
                                <p:cTn id="19" presetID="1" presetClass="entr" presetSubtype="0"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2" grpId="0" animBg="1"/>
      <p:bldP spid="13" grpId="0" animBg="1"/>
      <p:bldP spid="14" grpId="0" animBg="1"/>
      <p:bldP spid="15" grpId="0" animBg="1"/>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And </a:t>
            </a:r>
            <a:r>
              <a:rPr lang="fr-FR" dirty="0" err="1"/>
              <a:t>then</a:t>
            </a:r>
            <a:r>
              <a:rPr lang="fr-FR" dirty="0"/>
              <a:t> </a:t>
            </a:r>
            <a:r>
              <a:rPr lang="fr-FR" dirty="0" err="1"/>
              <a:t>stuff</a:t>
            </a:r>
            <a:r>
              <a:rPr lang="fr-FR" dirty="0"/>
              <a:t> </a:t>
            </a:r>
            <a:r>
              <a:rPr lang="fr-FR" dirty="0" err="1"/>
              <a:t>happened</a:t>
            </a:r>
            <a:endParaRPr lang="fr-FR" dirty="0"/>
          </a:p>
        </p:txBody>
      </p:sp>
      <p:sp>
        <p:nvSpPr>
          <p:cNvPr id="8" name="Can 7"/>
          <p:cNvSpPr/>
          <p:nvPr/>
        </p:nvSpPr>
        <p:spPr>
          <a:xfrm>
            <a:off x="4116678" y="2714733"/>
            <a:ext cx="1787265" cy="1262505"/>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nl-NL" sz="2100" dirty="0"/>
          </a:p>
        </p:txBody>
      </p:sp>
      <p:sp>
        <p:nvSpPr>
          <p:cNvPr id="10" name="Cube 9"/>
          <p:cNvSpPr/>
          <p:nvPr/>
        </p:nvSpPr>
        <p:spPr>
          <a:xfrm>
            <a:off x="3369333" y="4096956"/>
            <a:ext cx="3281957" cy="488246"/>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 name="Cloud 2"/>
          <p:cNvSpPr/>
          <p:nvPr/>
        </p:nvSpPr>
        <p:spPr>
          <a:xfrm>
            <a:off x="6546273" y="977308"/>
            <a:ext cx="2022764" cy="937454"/>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nl-NL" sz="1013"/>
          </a:p>
        </p:txBody>
      </p:sp>
      <p:sp>
        <p:nvSpPr>
          <p:cNvPr id="7" name="Rounded Rectangle 6"/>
          <p:cNvSpPr/>
          <p:nvPr/>
        </p:nvSpPr>
        <p:spPr>
          <a:xfrm>
            <a:off x="3576366" y="2103578"/>
            <a:ext cx="2618510" cy="464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Middle</a:t>
            </a:r>
            <a:r>
              <a:rPr lang="nl-NL" sz="1013" dirty="0"/>
              <a:t> Tier:</a:t>
            </a:r>
          </a:p>
          <a:p>
            <a:pPr algn="ctr"/>
            <a:r>
              <a:rPr lang="nl-NL" sz="1013" dirty="0"/>
              <a:t>Java EE (</a:t>
            </a:r>
            <a:r>
              <a:rPr lang="nl-NL" sz="1013" dirty="0" err="1"/>
              <a:t>Stateful</a:t>
            </a:r>
            <a:r>
              <a:rPr lang="nl-NL" sz="1013" dirty="0"/>
              <a:t>) </a:t>
            </a:r>
            <a:r>
              <a:rPr lang="nl-NL" sz="1013" dirty="0" err="1"/>
              <a:t>application</a:t>
            </a:r>
            <a:endParaRPr lang="nl-NL" sz="1013" dirty="0"/>
          </a:p>
        </p:txBody>
      </p:sp>
      <p:sp>
        <p:nvSpPr>
          <p:cNvPr id="17" name="Rounded Rectangle 16"/>
          <p:cNvSpPr/>
          <p:nvPr/>
        </p:nvSpPr>
        <p:spPr>
          <a:xfrm>
            <a:off x="3301658" y="1141705"/>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18" name="Rounded Rectangle 17"/>
          <p:cNvSpPr/>
          <p:nvPr/>
        </p:nvSpPr>
        <p:spPr>
          <a:xfrm>
            <a:off x="3800909" y="1417778"/>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19" name="Rounded Rectangle 18"/>
          <p:cNvSpPr/>
          <p:nvPr/>
        </p:nvSpPr>
        <p:spPr>
          <a:xfrm>
            <a:off x="4345294" y="1032164"/>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20" name="Rounded Rectangle 19"/>
          <p:cNvSpPr/>
          <p:nvPr/>
        </p:nvSpPr>
        <p:spPr>
          <a:xfrm>
            <a:off x="2221582" y="953691"/>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1" name="Rounded Rectangle 20"/>
          <p:cNvSpPr/>
          <p:nvPr/>
        </p:nvSpPr>
        <p:spPr>
          <a:xfrm>
            <a:off x="1971956" y="1324460"/>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2" name="Rounded Rectangle 21"/>
          <p:cNvSpPr/>
          <p:nvPr/>
        </p:nvSpPr>
        <p:spPr>
          <a:xfrm>
            <a:off x="2170037" y="1106575"/>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3" name="Can 22"/>
          <p:cNvSpPr/>
          <p:nvPr/>
        </p:nvSpPr>
        <p:spPr>
          <a:xfrm>
            <a:off x="6920346" y="2774850"/>
            <a:ext cx="1387040" cy="770954"/>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800" dirty="0"/>
              <a:t>Data Warehouse</a:t>
            </a:r>
          </a:p>
        </p:txBody>
      </p:sp>
      <p:sp>
        <p:nvSpPr>
          <p:cNvPr id="24" name="Rounded Rectangular Callout 23"/>
          <p:cNvSpPr/>
          <p:nvPr/>
        </p:nvSpPr>
        <p:spPr>
          <a:xfrm>
            <a:off x="2422707" y="2329347"/>
            <a:ext cx="768927" cy="586734"/>
          </a:xfrm>
          <a:prstGeom prst="wedgeRoundRectCallout">
            <a:avLst>
              <a:gd name="adj1" fmla="val 182738"/>
              <a:gd name="adj2" fmla="val 3874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013" dirty="0"/>
              <a:t>OO, XML, JSON</a:t>
            </a:r>
          </a:p>
        </p:txBody>
      </p:sp>
      <p:sp>
        <p:nvSpPr>
          <p:cNvPr id="25" name="Can 24"/>
          <p:cNvSpPr/>
          <p:nvPr/>
        </p:nvSpPr>
        <p:spPr>
          <a:xfrm>
            <a:off x="2357944" y="3266143"/>
            <a:ext cx="1387040" cy="77095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500" dirty="0"/>
              <a:t>Content Management</a:t>
            </a:r>
          </a:p>
        </p:txBody>
      </p:sp>
      <p:sp>
        <p:nvSpPr>
          <p:cNvPr id="26" name="Cube 25"/>
          <p:cNvSpPr/>
          <p:nvPr/>
        </p:nvSpPr>
        <p:spPr>
          <a:xfrm>
            <a:off x="6737166" y="3760708"/>
            <a:ext cx="1640978" cy="850055"/>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nl-NL" sz="1013" dirty="0"/>
              <a:t>Big Data</a:t>
            </a:r>
          </a:p>
        </p:txBody>
      </p:sp>
      <p:sp>
        <p:nvSpPr>
          <p:cNvPr id="27" name="Right Arrow 26"/>
          <p:cNvSpPr/>
          <p:nvPr/>
        </p:nvSpPr>
        <p:spPr>
          <a:xfrm>
            <a:off x="1162534" y="2415898"/>
            <a:ext cx="1094510" cy="112990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err="1"/>
              <a:t>Fast</a:t>
            </a:r>
            <a:r>
              <a:rPr lang="nl-NL" sz="1013" dirty="0"/>
              <a:t> Data</a:t>
            </a:r>
          </a:p>
        </p:txBody>
      </p:sp>
      <p:sp>
        <p:nvSpPr>
          <p:cNvPr id="28" name="Rounded Rectangle 27"/>
          <p:cNvSpPr/>
          <p:nvPr/>
        </p:nvSpPr>
        <p:spPr>
          <a:xfrm>
            <a:off x="5676628" y="1291294"/>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29" name="Rounded Rectangle 28"/>
          <p:cNvSpPr/>
          <p:nvPr/>
        </p:nvSpPr>
        <p:spPr>
          <a:xfrm>
            <a:off x="5960349" y="1514604"/>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30" name="Rounded Rectangle 29"/>
          <p:cNvSpPr/>
          <p:nvPr/>
        </p:nvSpPr>
        <p:spPr>
          <a:xfrm>
            <a:off x="5461098" y="1592173"/>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31" name="TextBox 30"/>
          <p:cNvSpPr txBox="1"/>
          <p:nvPr/>
        </p:nvSpPr>
        <p:spPr>
          <a:xfrm>
            <a:off x="6546273" y="1935275"/>
            <a:ext cx="516488" cy="784830"/>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nl-NL" sz="4500" dirty="0"/>
              <a:t>µ</a:t>
            </a:r>
          </a:p>
        </p:txBody>
      </p:sp>
      <p:sp>
        <p:nvSpPr>
          <p:cNvPr id="32" name="TextBox 31"/>
          <p:cNvSpPr txBox="1"/>
          <p:nvPr/>
        </p:nvSpPr>
        <p:spPr>
          <a:xfrm>
            <a:off x="7922249" y="1942202"/>
            <a:ext cx="473206" cy="78483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l-GR" sz="4500" dirty="0"/>
              <a:t>λ</a:t>
            </a:r>
            <a:endParaRPr lang="nl-NL" sz="4500" dirty="0"/>
          </a:p>
        </p:txBody>
      </p:sp>
      <p:pic>
        <p:nvPicPr>
          <p:cNvPr id="2050" name="Picture 2" descr="Image result for wearables"/>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403" y="925398"/>
            <a:ext cx="1530261" cy="74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25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500"/>
                                  </p:stCondLst>
                                  <p:childTnLst>
                                    <p:set>
                                      <p:cBhvr>
                                        <p:cTn id="34" dur="1" fill="hold">
                                          <p:stCondLst>
                                            <p:cond delay="0"/>
                                          </p:stCondLst>
                                        </p:cTn>
                                        <p:tgtEl>
                                          <p:spTgt spid="21"/>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50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500"/>
                                  </p:stCondLst>
                                  <p:childTnLst>
                                    <p:set>
                                      <p:cBhvr>
                                        <p:cTn id="44" dur="1" fill="hold">
                                          <p:stCondLst>
                                            <p:cond delay="0"/>
                                          </p:stCondLst>
                                        </p:cTn>
                                        <p:tgtEl>
                                          <p:spTgt spid="29"/>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grpId="0" nodeType="afterEffect">
                                  <p:stCondLst>
                                    <p:cond delay="500"/>
                                  </p:stCondLst>
                                  <p:childTnLst>
                                    <p:set>
                                      <p:cBhvr>
                                        <p:cTn id="47" dur="1" fill="hold">
                                          <p:stCondLst>
                                            <p:cond delay="0"/>
                                          </p:stCondLst>
                                        </p:cTn>
                                        <p:tgtEl>
                                          <p:spTgt spid="3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05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childTnLst>
                                </p:cTn>
                              </p:par>
                            </p:childTnLst>
                          </p:cTn>
                        </p:par>
                        <p:par>
                          <p:cTn id="64" fill="hold">
                            <p:stCondLst>
                              <p:cond delay="0"/>
                            </p:stCondLst>
                            <p:childTnLst>
                              <p:par>
                                <p:cTn id="65" presetID="6" presetClass="emph" presetSubtype="0" fill="hold" grpId="1" nodeType="afterEffect">
                                  <p:stCondLst>
                                    <p:cond delay="0"/>
                                  </p:stCondLst>
                                  <p:childTnLst>
                                    <p:animScale>
                                      <p:cBhvr>
                                        <p:cTn id="66" dur="2000" fill="hold"/>
                                        <p:tgtEl>
                                          <p:spTgt spid="3"/>
                                        </p:tgtEl>
                                      </p:cBhvr>
                                      <p:by x="150000" y="150000"/>
                                    </p:animScale>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73995" y="3062109"/>
            <a:ext cx="1292258" cy="1084574"/>
          </a:xfrm>
          <a:prstGeom prst="rect">
            <a:avLst/>
          </a:prstGeom>
        </p:spPr>
      </p:pic>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56</a:t>
            </a:fld>
            <a:endParaRPr lang="nl-NL"/>
          </a:p>
        </p:txBody>
      </p:sp>
      <p:pic>
        <p:nvPicPr>
          <p:cNvPr id="31748" name="Picture 4" descr="Image result for oracle data hub cloud service"/>
          <p:cNvPicPr>
            <a:picLocks noChangeAspect="1" noChangeArrowheads="1"/>
          </p:cNvPicPr>
          <p:nvPr/>
        </p:nvPicPr>
        <p:blipFill rotWithShape="1">
          <a:blip r:embed="rId3">
            <a:extLst>
              <a:ext uri="{28A0092B-C50C-407E-A947-70E740481C1C}">
                <a14:useLocalDpi xmlns:a14="http://schemas.microsoft.com/office/drawing/2010/main" val="0"/>
              </a:ext>
            </a:extLst>
          </a:blip>
          <a:srcRect l="31314" t="24513" r="33087" b="23098"/>
          <a:stretch/>
        </p:blipFill>
        <p:spPr bwMode="auto">
          <a:xfrm>
            <a:off x="5621924" y="2542683"/>
            <a:ext cx="1113504" cy="921775"/>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Image result for cassand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732" y="1049111"/>
            <a:ext cx="896036" cy="600792"/>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descr="Image result for mysq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020" y="3682540"/>
            <a:ext cx="1893473" cy="979872"/>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descr="Image result for oracle no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853" y="1325955"/>
            <a:ext cx="1830203" cy="960857"/>
          </a:xfrm>
          <a:prstGeom prst="rect">
            <a:avLst/>
          </a:prstGeom>
          <a:noFill/>
          <a:extLst>
            <a:ext uri="{909E8E84-426E-40DD-AFC4-6F175D3DCCD1}">
              <a14:hiddenFill xmlns:a14="http://schemas.microsoft.com/office/drawing/2010/main">
                <a:solidFill>
                  <a:srgbClr val="FFFFFF"/>
                </a:solidFill>
              </a14:hiddenFill>
            </a:ext>
          </a:extLst>
        </p:spPr>
      </p:pic>
      <p:pic>
        <p:nvPicPr>
          <p:cNvPr id="31758" name="Picture 14" descr="Image result for oracle berkeley d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3719" y="2086238"/>
            <a:ext cx="752354" cy="3460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1297" y="2354959"/>
            <a:ext cx="959993" cy="5046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9">
            <a:clrChange>
              <a:clrFrom>
                <a:srgbClr val="FFFFFF"/>
              </a:clrFrom>
              <a:clrTo>
                <a:srgbClr val="FFFFFF">
                  <a:alpha val="0"/>
                </a:srgbClr>
              </a:clrTo>
            </a:clrChange>
          </a:blip>
          <a:stretch>
            <a:fillRect/>
          </a:stretch>
        </p:blipFill>
        <p:spPr>
          <a:xfrm>
            <a:off x="4285906" y="1151304"/>
            <a:ext cx="929939" cy="869835"/>
          </a:xfrm>
          <a:prstGeom prst="rect">
            <a:avLst/>
          </a:prstGeom>
        </p:spPr>
      </p:pic>
      <p:pic>
        <p:nvPicPr>
          <p:cNvPr id="9" name="Picture 8"/>
          <p:cNvPicPr>
            <a:picLocks noChangeAspect="1"/>
          </p:cNvPicPr>
          <p:nvPr/>
        </p:nvPicPr>
        <p:blipFill>
          <a:blip r:embed="rId10"/>
          <a:stretch>
            <a:fillRect/>
          </a:stretch>
        </p:blipFill>
        <p:spPr>
          <a:xfrm>
            <a:off x="5004271" y="3615784"/>
            <a:ext cx="1028789" cy="883997"/>
          </a:xfrm>
          <a:prstGeom prst="rect">
            <a:avLst/>
          </a:prstGeom>
        </p:spPr>
      </p:pic>
      <p:pic>
        <p:nvPicPr>
          <p:cNvPr id="31762" name="Picture 18" descr="Image result for hadoop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35583" y="4201521"/>
            <a:ext cx="1417646" cy="367170"/>
          </a:xfrm>
          <a:prstGeom prst="rect">
            <a:avLst/>
          </a:prstGeom>
          <a:noFill/>
          <a:extLst>
            <a:ext uri="{909E8E84-426E-40DD-AFC4-6F175D3DCCD1}">
              <a14:hiddenFill xmlns:a14="http://schemas.microsoft.com/office/drawing/2010/main">
                <a:solidFill>
                  <a:srgbClr val="FFFFFF"/>
                </a:solidFill>
              </a14:hiddenFill>
            </a:ext>
          </a:extLst>
        </p:spPr>
      </p:pic>
      <p:pic>
        <p:nvPicPr>
          <p:cNvPr id="31764" name="Picture 20" descr="Image result for oracle database timest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3022" y="2699280"/>
            <a:ext cx="1509661" cy="685000"/>
          </a:xfrm>
          <a:prstGeom prst="rect">
            <a:avLst/>
          </a:prstGeom>
          <a:noFill/>
          <a:extLst>
            <a:ext uri="{909E8E84-426E-40DD-AFC4-6F175D3DCCD1}">
              <a14:hiddenFill xmlns:a14="http://schemas.microsoft.com/office/drawing/2010/main">
                <a:solidFill>
                  <a:srgbClr val="FFFFFF"/>
                </a:solidFill>
              </a14:hiddenFill>
            </a:ext>
          </a:extLst>
        </p:spPr>
      </p:pic>
      <p:pic>
        <p:nvPicPr>
          <p:cNvPr id="31766" name="Picture 22" descr="Image result for oracle in dock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2198" y="194814"/>
            <a:ext cx="1123460" cy="11234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if you cannot fight them join the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35428" y="96392"/>
            <a:ext cx="2228414" cy="22284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if you cannot fight them join them"/>
          <p:cNvPicPr>
            <a:picLocks noChangeAspect="1" noChangeArrowheads="1"/>
          </p:cNvPicPr>
          <p:nvPr/>
        </p:nvPicPr>
        <p:blipFill rotWithShape="1">
          <a:blip r:embed="rId14">
            <a:extLst>
              <a:ext uri="{28A0092B-C50C-407E-A947-70E740481C1C}">
                <a14:useLocalDpi xmlns:a14="http://schemas.microsoft.com/office/drawing/2010/main" val="0"/>
              </a:ext>
            </a:extLst>
          </a:blip>
          <a:srcRect b="44557"/>
          <a:stretch/>
        </p:blipFill>
        <p:spPr bwMode="auto">
          <a:xfrm>
            <a:off x="6735428" y="91863"/>
            <a:ext cx="2228414" cy="123549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hyperledger fabric">
            <a:extLst>
              <a:ext uri="{FF2B5EF4-FFF2-40B4-BE49-F238E27FC236}">
                <a16:creationId xmlns:a16="http://schemas.microsoft.com/office/drawing/2014/main" id="{D40F5025-3308-4E51-B786-2C8ABC60AD6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47533" y="3679421"/>
            <a:ext cx="1916309" cy="4120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oracle cloud blockchain service">
            <a:extLst>
              <a:ext uri="{FF2B5EF4-FFF2-40B4-BE49-F238E27FC236}">
                <a16:creationId xmlns:a16="http://schemas.microsoft.com/office/drawing/2014/main" id="{9A8D8F2F-0086-4542-B479-072AF8DEAE0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91099" y="3062109"/>
            <a:ext cx="1113504" cy="7010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redis logo">
            <a:extLst>
              <a:ext uri="{FF2B5EF4-FFF2-40B4-BE49-F238E27FC236}">
                <a16:creationId xmlns:a16="http://schemas.microsoft.com/office/drawing/2014/main" id="{C2324727-C96F-4CE2-9B92-C5F2D4565DA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01940" y="2324806"/>
            <a:ext cx="1135703" cy="9587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logo essbase">
            <a:extLst>
              <a:ext uri="{FF2B5EF4-FFF2-40B4-BE49-F238E27FC236}">
                <a16:creationId xmlns:a16="http://schemas.microsoft.com/office/drawing/2014/main" id="{0EB10AAC-C8F4-4744-B196-FDCBE33B452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85476" y="965819"/>
            <a:ext cx="1592203" cy="454291"/>
          </a:xfrm>
          <a:prstGeom prst="rect">
            <a:avLst/>
          </a:prstGeom>
          <a:noFill/>
          <a:extLst>
            <a:ext uri="{909E8E84-426E-40DD-AFC4-6F175D3DCCD1}">
              <a14:hiddenFill xmlns:a14="http://schemas.microsoft.com/office/drawing/2010/main">
                <a:solidFill>
                  <a:srgbClr val="FFFFFF"/>
                </a:solidFill>
              </a14:hiddenFill>
            </a:ext>
          </a:extLst>
        </p:spPr>
      </p:pic>
      <p:pic>
        <p:nvPicPr>
          <p:cNvPr id="6" name="Snagit_SNG826">
            <a:extLst>
              <a:ext uri="{FF2B5EF4-FFF2-40B4-BE49-F238E27FC236}">
                <a16:creationId xmlns:a16="http://schemas.microsoft.com/office/drawing/2014/main" id="{9E85FD5C-CDC6-4123-87A7-E16E227813E3}"/>
              </a:ext>
            </a:extLst>
          </p:cNvPr>
          <p:cNvPicPr>
            <a:picLocks noChangeAspect="1"/>
          </p:cNvPicPr>
          <p:nvPr/>
        </p:nvPicPr>
        <p:blipFill>
          <a:blip r:embed="rId19"/>
          <a:stretch>
            <a:fillRect/>
          </a:stretch>
        </p:blipFill>
        <p:spPr>
          <a:xfrm>
            <a:off x="3849431" y="490030"/>
            <a:ext cx="552509" cy="494204"/>
          </a:xfrm>
          <a:prstGeom prst="rect">
            <a:avLst/>
          </a:prstGeom>
        </p:spPr>
      </p:pic>
      <p:pic>
        <p:nvPicPr>
          <p:cNvPr id="3" name="Picture 2" descr="Image result for the oracle database logo">
            <a:extLst>
              <a:ext uri="{FF2B5EF4-FFF2-40B4-BE49-F238E27FC236}">
                <a16:creationId xmlns:a16="http://schemas.microsoft.com/office/drawing/2014/main" id="{48313BB1-1700-499D-AE95-205B42BD8E05}"/>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115224" y="266565"/>
            <a:ext cx="1046539" cy="56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80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500"/>
                            </p:stCondLst>
                            <p:childTnLst>
                              <p:par>
                                <p:cTn id="27" presetID="42" presetClass="entr" presetSubtype="0" fill="hold" nodeType="afterEffect">
                                  <p:stCondLst>
                                    <p:cond delay="50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1000"/>
                                        <p:tgtEl>
                                          <p:spTgt spid="2050"/>
                                        </p:tgtEl>
                                      </p:cBhvr>
                                    </p:animEffect>
                                    <p:anim calcmode="lin" valueType="num">
                                      <p:cBhvr>
                                        <p:cTn id="30" dur="1000" fill="hold"/>
                                        <p:tgtEl>
                                          <p:spTgt spid="2050"/>
                                        </p:tgtEl>
                                        <p:attrNameLst>
                                          <p:attrName>ppt_x</p:attrName>
                                        </p:attrNameLst>
                                      </p:cBhvr>
                                      <p:tavLst>
                                        <p:tav tm="0">
                                          <p:val>
                                            <p:strVal val="#ppt_x"/>
                                          </p:val>
                                        </p:tav>
                                        <p:tav tm="100000">
                                          <p:val>
                                            <p:strVal val="#ppt_x"/>
                                          </p:val>
                                        </p:tav>
                                      </p:tavLst>
                                    </p:anim>
                                    <p:anim calcmode="lin" valueType="num">
                                      <p:cBhvr>
                                        <p:cTn id="31" dur="1000" fill="hold"/>
                                        <p:tgtEl>
                                          <p:spTgt spid="2050"/>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10" presetClass="exit" presetSubtype="0" fill="hold" nodeType="afterEffect">
                                  <p:stCondLst>
                                    <p:cond delay="3500"/>
                                  </p:stCondLst>
                                  <p:childTnLst>
                                    <p:animEffect transition="out" filter="fade">
                                      <p:cBhvr>
                                        <p:cTn id="34" dur="1750"/>
                                        <p:tgtEl>
                                          <p:spTgt spid="2050"/>
                                        </p:tgtEl>
                                      </p:cBhvr>
                                    </p:animEffect>
                                    <p:set>
                                      <p:cBhvr>
                                        <p:cTn id="35" dur="1" fill="hold">
                                          <p:stCondLst>
                                            <p:cond delay="174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Oracle Database</a:t>
            </a:r>
            <a:endParaRPr lang="nl-NL" sz="2000" dirty="0"/>
          </a:p>
        </p:txBody>
      </p:sp>
      <p:sp>
        <p:nvSpPr>
          <p:cNvPr id="3" name="TextBox 2"/>
          <p:cNvSpPr txBox="1"/>
          <p:nvPr/>
        </p:nvSpPr>
        <p:spPr>
          <a:xfrm>
            <a:off x="4136923" y="2603091"/>
            <a:ext cx="601127" cy="600164"/>
          </a:xfrm>
          <a:prstGeom prst="rect">
            <a:avLst/>
          </a:prstGeom>
          <a:noFill/>
        </p:spPr>
        <p:txBody>
          <a:bodyPr wrap="none" lIns="0" tIns="0" rIns="0" bIns="0" rtlCol="0">
            <a:spAutoFit/>
          </a:bodyPr>
          <a:lstStyle/>
          <a:p>
            <a:pPr algn="ctr"/>
            <a:r>
              <a:rPr lang="en-US" sz="1300" dirty="0">
                <a:solidFill>
                  <a:schemeClr val="tx2">
                    <a:lumMod val="40000"/>
                    <a:lumOff val="60000"/>
                  </a:schemeClr>
                </a:solidFill>
              </a:rPr>
              <a:t>SQL</a:t>
            </a:r>
          </a:p>
          <a:p>
            <a:pPr algn="ctr"/>
            <a:r>
              <a:rPr lang="en-US" sz="1300" dirty="0">
                <a:solidFill>
                  <a:schemeClr val="tx2">
                    <a:lumMod val="40000"/>
                    <a:lumOff val="60000"/>
                  </a:schemeClr>
                </a:solidFill>
              </a:rPr>
              <a:t>RDBMS</a:t>
            </a:r>
          </a:p>
          <a:p>
            <a:pPr algn="ctr"/>
            <a:r>
              <a:rPr lang="en-US" sz="1300" dirty="0">
                <a:solidFill>
                  <a:schemeClr val="tx2">
                    <a:lumMod val="40000"/>
                    <a:lumOff val="60000"/>
                  </a:schemeClr>
                </a:solidFill>
              </a:rPr>
              <a:t>ACID</a:t>
            </a:r>
            <a:endParaRPr lang="nl-NL" sz="1300" dirty="0" err="1">
              <a:solidFill>
                <a:schemeClr val="tx2">
                  <a:lumMod val="40000"/>
                  <a:lumOff val="60000"/>
                </a:schemeClr>
              </a:solidFill>
            </a:endParaRPr>
          </a:p>
        </p:txBody>
      </p:sp>
      <p:pic>
        <p:nvPicPr>
          <p:cNvPr id="5" name="Picture 4" descr="Image result for the oracle database logo">
            <a:extLst>
              <a:ext uri="{FF2B5EF4-FFF2-40B4-BE49-F238E27FC236}">
                <a16:creationId xmlns:a16="http://schemas.microsoft.com/office/drawing/2014/main" id="{EF85CA7E-E5DE-489D-A0CE-05B686A07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6133" y="96083"/>
            <a:ext cx="1046539" cy="56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5971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58</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IoT</a:t>
            </a:r>
            <a:r>
              <a:rPr lang="en-US" sz="1200" b="1" dirty="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a:t>Sharding</a:t>
            </a:r>
            <a:endParaRPr lang="nl-NL" sz="1300" dirty="0" err="1"/>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a:t>Machine Learning</a:t>
            </a:r>
            <a:endParaRPr lang="nl-NL" sz="1200" dirty="0" err="1"/>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a:t>No</a:t>
            </a:r>
            <a:br>
              <a:rPr lang="en-US" sz="1200" dirty="0"/>
            </a:br>
            <a:r>
              <a:rPr lang="en-US" sz="1200" dirty="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a:t>Big Data SQL</a:t>
            </a:r>
            <a:endParaRPr lang="nl-NL" sz="1100" dirty="0" err="1"/>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a:t>Multitenant </a:t>
            </a:r>
            <a:br>
              <a:rPr lang="en-US" sz="1300" dirty="0"/>
            </a:br>
            <a:r>
              <a:rPr lang="en-US" sz="1300" dirty="0"/>
              <a:t>(Pluggable Database) Architecture</a:t>
            </a:r>
            <a:endParaRPr lang="nl-NL" sz="1300" dirty="0" err="1"/>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pic>
        <p:nvPicPr>
          <p:cNvPr id="33794" name="Picture 2" descr="Image result for time machine"/>
          <p:cNvPicPr>
            <a:picLocks noChangeAspect="1" noChangeArrowheads="1"/>
          </p:cNvPicPr>
          <p:nvPr/>
        </p:nvPicPr>
        <p:blipFill>
          <a:blip r:embed="rId15">
            <a:duotone>
              <a:prstClr val="black"/>
              <a:schemeClr val="tx2">
                <a:lumMod val="50000"/>
                <a:tint val="45000"/>
                <a:satMod val="400000"/>
              </a:schemeClr>
            </a:duotone>
            <a:extLst>
              <a:ext uri="{BEBA8EAE-BF5A-486C-A8C5-ECC9F3942E4B}">
                <a14:imgProps xmlns:a14="http://schemas.microsoft.com/office/drawing/2010/main">
                  <a14:imgLayer r:embed="rId1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723874" y="1565347"/>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6841" y="2315205"/>
            <a:ext cx="644407" cy="169277"/>
          </a:xfrm>
          <a:prstGeom prst="rect">
            <a:avLst/>
          </a:prstGeom>
          <a:noFill/>
        </p:spPr>
        <p:txBody>
          <a:bodyPr wrap="none" lIns="0" tIns="0" rIns="0" bIns="0" rtlCol="0">
            <a:spAutoFit/>
          </a:bodyPr>
          <a:lstStyle/>
          <a:p>
            <a:r>
              <a:rPr lang="en-US" sz="1100" dirty="0"/>
              <a:t>Flashback</a:t>
            </a:r>
            <a:endParaRPr lang="nl-NL" sz="1100" dirty="0" err="1"/>
          </a:p>
        </p:txBody>
      </p:sp>
      <p:pic>
        <p:nvPicPr>
          <p:cNvPr id="35842" name="Picture 2" descr="Image result for larry ellison worri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8046" y="-162048"/>
            <a:ext cx="7706702" cy="5782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27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5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59</a:t>
            </a:fld>
            <a:endParaRPr lang="nl-NL"/>
          </a:p>
        </p:txBody>
      </p:sp>
      <p:pic>
        <p:nvPicPr>
          <p:cNvPr id="27650" name="Picture 2" descr="Image result for oracle database release 12c"/>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071" y="-706938"/>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335" y="1880419"/>
            <a:ext cx="5391645" cy="326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07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5" y="444858"/>
            <a:ext cx="7657488" cy="709935"/>
          </a:xfrm>
        </p:spPr>
        <p:txBody>
          <a:bodyPr/>
          <a:lstStyle/>
          <a:p>
            <a:r>
              <a:rPr lang="en-US" dirty="0"/>
              <a:t>Select Running Count </a:t>
            </a:r>
            <a:br>
              <a:rPr lang="en-US" dirty="0"/>
            </a:br>
            <a:r>
              <a:rPr lang="en-US" dirty="0"/>
              <a:t>from &lt;stream of tweet events&gt;</a:t>
            </a:r>
            <a:endParaRPr lang="nl-NL" dirty="0"/>
          </a:p>
        </p:txBody>
      </p:sp>
      <p:sp>
        <p:nvSpPr>
          <p:cNvPr id="3" name="Rectangle 2"/>
          <p:cNvSpPr/>
          <p:nvPr/>
        </p:nvSpPr>
        <p:spPr>
          <a:xfrm>
            <a:off x="579261" y="1614947"/>
            <a:ext cx="7530175" cy="1856887"/>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tag</a:t>
            </a:r>
          </a:p>
          <a:p>
            <a:r>
              <a:rPr lang="en-US" sz="2320" dirty="0">
                <a:latin typeface="Lucida Console" panose="020B0609040504020204" pitchFamily="49" charset="0"/>
              </a:rPr>
              <a:t>,      count(*) </a:t>
            </a:r>
            <a:r>
              <a:rPr lang="en-US" sz="2320" dirty="0" err="1">
                <a:latin typeface="Lucida Console" panose="020B0609040504020204" pitchFamily="49" charset="0"/>
              </a:rPr>
              <a:t>tweet_count</a:t>
            </a:r>
            <a:br>
              <a:rPr lang="en-US" sz="2320" dirty="0">
                <a:latin typeface="Lucida Console" panose="020B0609040504020204" pitchFamily="49" charset="0"/>
              </a:rPr>
            </a:br>
            <a:r>
              <a:rPr lang="en-US" sz="2320" dirty="0">
                <a:latin typeface="Lucida Console" panose="020B0609040504020204" pitchFamily="49" charset="0"/>
              </a:rPr>
              <a:t>from   tweets </a:t>
            </a:r>
          </a:p>
          <a:p>
            <a:r>
              <a:rPr lang="en-US" sz="2320" dirty="0">
                <a:latin typeface="Lucida Console" panose="020B0609040504020204" pitchFamily="49" charset="0"/>
              </a:rPr>
              <a:t>group</a:t>
            </a:r>
            <a:br>
              <a:rPr lang="en-US" sz="2320" dirty="0">
                <a:latin typeface="Lucida Console" panose="020B0609040504020204" pitchFamily="49" charset="0"/>
              </a:rPr>
            </a:br>
            <a:r>
              <a:rPr lang="en-US" sz="2320" dirty="0">
                <a:latin typeface="Lucida Console" panose="020B0609040504020204" pitchFamily="49" charset="0"/>
              </a:rPr>
              <a:t>by     tag</a:t>
            </a: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Tree>
    <p:extLst>
      <p:ext uri="{BB962C8B-B14F-4D97-AF65-F5344CB8AC3E}">
        <p14:creationId xmlns:p14="http://schemas.microsoft.com/office/powerpoint/2010/main" val="101759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60</a:t>
            </a:fld>
            <a:endParaRPr lang="nl-NL"/>
          </a:p>
        </p:txBody>
      </p:sp>
      <p:pic>
        <p:nvPicPr>
          <p:cNvPr id="24580"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3" y="-1562325"/>
            <a:ext cx="9288460" cy="6966345"/>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920" y="0"/>
            <a:ext cx="3530301" cy="26477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094344" y="2642325"/>
            <a:ext cx="2190342" cy="580877"/>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12" name="Rectangle 11"/>
          <p:cNvSpPr/>
          <p:nvPr/>
        </p:nvSpPr>
        <p:spPr>
          <a:xfrm>
            <a:off x="6661626" y="742986"/>
            <a:ext cx="1546374" cy="580877"/>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pic>
        <p:nvPicPr>
          <p:cNvPr id="6" name="Picture 5"/>
          <p:cNvPicPr>
            <a:picLocks noChangeAspect="1"/>
          </p:cNvPicPr>
          <p:nvPr/>
        </p:nvPicPr>
        <p:blipFill>
          <a:blip r:embed="rId4"/>
          <a:stretch>
            <a:fillRect/>
          </a:stretch>
        </p:blipFill>
        <p:spPr>
          <a:xfrm>
            <a:off x="6083708" y="2373720"/>
            <a:ext cx="3171829" cy="28417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433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61</a:t>
            </a:fld>
            <a:endParaRPr lang="nl-NL"/>
          </a:p>
        </p:txBody>
      </p:sp>
      <p:pic>
        <p:nvPicPr>
          <p:cNvPr id="25602" name="Picture 2" descr="Image result for houston we have a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Image result for apollo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588" y="1370170"/>
            <a:ext cx="4336412" cy="2911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51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fade">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62</a:t>
            </a:fld>
            <a:endParaRPr lang="nl-NL"/>
          </a:p>
        </p:txBody>
      </p:sp>
      <p:pic>
        <p:nvPicPr>
          <p:cNvPr id="28674" name="Picture 2" descr="Image result for oracle database 18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349" y="-240480"/>
            <a:ext cx="3906582" cy="3906582"/>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Image result for oracle database 18c"/>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4179" y="2521974"/>
            <a:ext cx="9408474" cy="197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51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63</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IoT</a:t>
            </a:r>
            <a:r>
              <a:rPr lang="en-US" sz="1200" b="1" dirty="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a:t>Sharding</a:t>
            </a:r>
            <a:endParaRPr lang="nl-NL" sz="1300" dirty="0" err="1"/>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a:t>Machine Learning</a:t>
            </a:r>
            <a:endParaRPr lang="nl-NL" sz="1200" dirty="0" err="1"/>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a:t>No</a:t>
            </a:r>
            <a:br>
              <a:rPr lang="en-US" sz="1200" dirty="0"/>
            </a:br>
            <a:r>
              <a:rPr lang="en-US" sz="1200" dirty="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a:t>Big Data SQL</a:t>
            </a:r>
            <a:endParaRPr lang="nl-NL" sz="1100" dirty="0" err="1"/>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a:t>Multitenant </a:t>
            </a:r>
            <a:br>
              <a:rPr lang="en-US" sz="1300" dirty="0"/>
            </a:br>
            <a:r>
              <a:rPr lang="en-US" sz="1300" dirty="0"/>
              <a:t>(Pluggable Database) Architecture</a:t>
            </a:r>
            <a:endParaRPr lang="nl-NL" sz="1300" dirty="0" err="1"/>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pic>
        <p:nvPicPr>
          <p:cNvPr id="33794" name="Picture 2" descr="Image result for time machine"/>
          <p:cNvPicPr>
            <a:picLocks noChangeAspect="1" noChangeArrowheads="1"/>
          </p:cNvPicPr>
          <p:nvPr/>
        </p:nvPicPr>
        <p:blipFill>
          <a:blip r:embed="rId15">
            <a:duotone>
              <a:prstClr val="black"/>
              <a:schemeClr val="tx2">
                <a:lumMod val="50000"/>
                <a:tint val="45000"/>
                <a:satMod val="400000"/>
              </a:schemeClr>
            </a:duotone>
            <a:extLst>
              <a:ext uri="{BEBA8EAE-BF5A-486C-A8C5-ECC9F3942E4B}">
                <a14:imgProps xmlns:a14="http://schemas.microsoft.com/office/drawing/2010/main">
                  <a14:imgLayer r:embed="rId1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723874" y="1565347"/>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6841" y="2315205"/>
            <a:ext cx="644407" cy="169277"/>
          </a:xfrm>
          <a:prstGeom prst="rect">
            <a:avLst/>
          </a:prstGeom>
          <a:noFill/>
        </p:spPr>
        <p:txBody>
          <a:bodyPr wrap="none" lIns="0" tIns="0" rIns="0" bIns="0" rtlCol="0">
            <a:spAutoFit/>
          </a:bodyPr>
          <a:lstStyle/>
          <a:p>
            <a:r>
              <a:rPr lang="en-US" sz="1100" dirty="0"/>
              <a:t>Flashback</a:t>
            </a:r>
            <a:endParaRPr lang="nl-NL" sz="1100" dirty="0" err="1"/>
          </a:p>
        </p:txBody>
      </p:sp>
      <p:pic>
        <p:nvPicPr>
          <p:cNvPr id="29" name="Picture 28" descr="Image result for the oracle database logo">
            <a:extLst>
              <a:ext uri="{FF2B5EF4-FFF2-40B4-BE49-F238E27FC236}">
                <a16:creationId xmlns:a16="http://schemas.microsoft.com/office/drawing/2014/main" id="{80ABFB61-53E1-4983-82C2-FE4378A1C474}"/>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99544" y="148347"/>
            <a:ext cx="1046539" cy="568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421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86"/>
                                        </p:tgtEl>
                                        <p:attrNameLst>
                                          <p:attrName>style.visibility</p:attrName>
                                        </p:attrNameLst>
                                      </p:cBhvr>
                                      <p:to>
                                        <p:strVal val="visible"/>
                                      </p:to>
                                    </p:set>
                                    <p:animEffect transition="in" filter="fade">
                                      <p:cBhvr>
                                        <p:cTn id="7" dur="500"/>
                                        <p:tgtEl>
                                          <p:spTgt spid="327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788"/>
                                        </p:tgtEl>
                                        <p:attrNameLst>
                                          <p:attrName>style.visibility</p:attrName>
                                        </p:attrNameLst>
                                      </p:cBhvr>
                                      <p:to>
                                        <p:strVal val="visible"/>
                                      </p:to>
                                    </p:set>
                                    <p:animEffect transition="in" filter="fade">
                                      <p:cBhvr>
                                        <p:cTn id="11" dur="500"/>
                                        <p:tgtEl>
                                          <p:spTgt spid="32788"/>
                                        </p:tgtEl>
                                      </p:cBhvr>
                                    </p:animEffect>
                                  </p:childTnLst>
                                </p:cTn>
                              </p:par>
                              <p:par>
                                <p:cTn id="12" presetID="10" presetClass="entr" presetSubtype="0" fill="hold" nodeType="withEffect">
                                  <p:stCondLst>
                                    <p:cond delay="500"/>
                                  </p:stCondLst>
                                  <p:childTnLst>
                                    <p:set>
                                      <p:cBhvr>
                                        <p:cTn id="13" dur="1" fill="hold">
                                          <p:stCondLst>
                                            <p:cond delay="0"/>
                                          </p:stCondLst>
                                        </p:cTn>
                                        <p:tgtEl>
                                          <p:spTgt spid="32790"/>
                                        </p:tgtEl>
                                        <p:attrNameLst>
                                          <p:attrName>style.visibility</p:attrName>
                                        </p:attrNameLst>
                                      </p:cBhvr>
                                      <p:to>
                                        <p:strVal val="visible"/>
                                      </p:to>
                                    </p:set>
                                    <p:animEffect transition="in" filter="fade">
                                      <p:cBhvr>
                                        <p:cTn id="14" dur="500"/>
                                        <p:tgtEl>
                                          <p:spTgt spid="32790"/>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par>
                                <p:cTn id="18" presetID="10" presetClass="entr" presetSubtype="0" fill="hold" nodeType="withEffect">
                                  <p:stCondLst>
                                    <p:cond delay="0"/>
                                  </p:stCondLst>
                                  <p:childTnLst>
                                    <p:set>
                                      <p:cBhvr>
                                        <p:cTn id="19" dur="1" fill="hold">
                                          <p:stCondLst>
                                            <p:cond delay="0"/>
                                          </p:stCondLst>
                                        </p:cTn>
                                        <p:tgtEl>
                                          <p:spTgt spid="32792"/>
                                        </p:tgtEl>
                                        <p:attrNameLst>
                                          <p:attrName>style.visibility</p:attrName>
                                        </p:attrNameLst>
                                      </p:cBhvr>
                                      <p:to>
                                        <p:strVal val="visible"/>
                                      </p:to>
                                    </p:set>
                                    <p:animEffect transition="in" filter="fade">
                                      <p:cBhvr>
                                        <p:cTn id="20" dur="500"/>
                                        <p:tgtEl>
                                          <p:spTgt spid="3279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par>
                                <p:cTn id="27" presetID="10" presetClass="entr" presetSubtype="0" fill="hold" nodeType="withEffect">
                                  <p:stCondLst>
                                    <p:cond delay="0"/>
                                  </p:stCondLst>
                                  <p:childTnLst>
                                    <p:set>
                                      <p:cBhvr>
                                        <p:cTn id="28" dur="1" fill="hold">
                                          <p:stCondLst>
                                            <p:cond delay="0"/>
                                          </p:stCondLst>
                                        </p:cTn>
                                        <p:tgtEl>
                                          <p:spTgt spid="32770"/>
                                        </p:tgtEl>
                                        <p:attrNameLst>
                                          <p:attrName>style.visibility</p:attrName>
                                        </p:attrNameLst>
                                      </p:cBhvr>
                                      <p:to>
                                        <p:strVal val="visible"/>
                                      </p:to>
                                    </p:set>
                                    <p:animEffect transition="in" filter="fade">
                                      <p:cBhvr>
                                        <p:cTn id="29" dur="500"/>
                                        <p:tgtEl>
                                          <p:spTgt spid="3277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0" presetClass="entr" presetSubtype="0" fill="hold" nodeType="withEffect">
                                  <p:stCondLst>
                                    <p:cond delay="0"/>
                                  </p:stCondLst>
                                  <p:childTnLst>
                                    <p:set>
                                      <p:cBhvr>
                                        <p:cTn id="34" dur="1" fill="hold">
                                          <p:stCondLst>
                                            <p:cond delay="0"/>
                                          </p:stCondLst>
                                        </p:cTn>
                                        <p:tgtEl>
                                          <p:spTgt spid="32774"/>
                                        </p:tgtEl>
                                        <p:attrNameLst>
                                          <p:attrName>style.visibility</p:attrName>
                                        </p:attrNameLst>
                                      </p:cBhvr>
                                      <p:to>
                                        <p:strVal val="visible"/>
                                      </p:to>
                                    </p:set>
                                    <p:animEffect transition="in" filter="fade">
                                      <p:cBhvr>
                                        <p:cTn id="35" dur="500"/>
                                        <p:tgtEl>
                                          <p:spTgt spid="32774"/>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animEffect transition="in" filter="fade">
                                      <p:cBhvr>
                                        <p:cTn id="41" dur="500"/>
                                        <p:tgtEl>
                                          <p:spTgt spid="2"/>
                                        </p:tgtEl>
                                      </p:cBhvr>
                                    </p:animEffect>
                                  </p:childTnLst>
                                </p:cTn>
                              </p:par>
                              <p:par>
                                <p:cTn id="42" presetID="10" presetClass="entr" presetSubtype="0" fill="hold" nodeType="withEffect">
                                  <p:stCondLst>
                                    <p:cond delay="0"/>
                                  </p:stCondLst>
                                  <p:childTnLst>
                                    <p:set>
                                      <p:cBhvr>
                                        <p:cTn id="43" dur="1" fill="hold">
                                          <p:stCondLst>
                                            <p:cond delay="0"/>
                                          </p:stCondLst>
                                        </p:cTn>
                                        <p:tgtEl>
                                          <p:spTgt spid="33794"/>
                                        </p:tgtEl>
                                        <p:attrNameLst>
                                          <p:attrName>style.visibility</p:attrName>
                                        </p:attrNameLst>
                                      </p:cBhvr>
                                      <p:to>
                                        <p:strVal val="visible"/>
                                      </p:to>
                                    </p:set>
                                    <p:animEffect transition="in" filter="fade">
                                      <p:cBhvr>
                                        <p:cTn id="44" dur="500"/>
                                        <p:tgtEl>
                                          <p:spTgt spid="33794"/>
                                        </p:tgtEl>
                                      </p:cBhvr>
                                    </p:animEffect>
                                  </p:childTnLst>
                                </p:cTn>
                              </p:par>
                              <p:par>
                                <p:cTn id="45" presetID="10" presetClass="entr" presetSubtype="0" fill="hold" nodeType="withEffect">
                                  <p:stCondLst>
                                    <p:cond delay="0"/>
                                  </p:stCondLst>
                                  <p:childTnLst>
                                    <p:set>
                                      <p:cBhvr>
                                        <p:cTn id="46" dur="1" fill="hold">
                                          <p:stCondLst>
                                            <p:cond delay="0"/>
                                          </p:stCondLst>
                                        </p:cTn>
                                        <p:tgtEl>
                                          <p:spTgt spid="32772"/>
                                        </p:tgtEl>
                                        <p:attrNameLst>
                                          <p:attrName>style.visibility</p:attrName>
                                        </p:attrNameLst>
                                      </p:cBhvr>
                                      <p:to>
                                        <p:strVal val="visible"/>
                                      </p:to>
                                    </p:set>
                                    <p:animEffect transition="in" filter="fade">
                                      <p:cBhvr>
                                        <p:cTn id="47" dur="500"/>
                                        <p:tgtEl>
                                          <p:spTgt spid="32772"/>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childTnLst>
                                </p:cTn>
                              </p:par>
                              <p:par>
                                <p:cTn id="54" presetID="10" presetClass="entr" presetSubtype="0" fill="hold" nodeType="withEffect">
                                  <p:stCondLst>
                                    <p:cond delay="0"/>
                                  </p:stCondLst>
                                  <p:childTnLst>
                                    <p:set>
                                      <p:cBhvr>
                                        <p:cTn id="55" dur="1" fill="hold">
                                          <p:stCondLst>
                                            <p:cond delay="0"/>
                                          </p:stCondLst>
                                        </p:cTn>
                                        <p:tgtEl>
                                          <p:spTgt spid="32784"/>
                                        </p:tgtEl>
                                        <p:attrNameLst>
                                          <p:attrName>style.visibility</p:attrName>
                                        </p:attrNameLst>
                                      </p:cBhvr>
                                      <p:to>
                                        <p:strVal val="visible"/>
                                      </p:to>
                                    </p:set>
                                    <p:animEffect transition="in" filter="fade">
                                      <p:cBhvr>
                                        <p:cTn id="56" dur="500"/>
                                        <p:tgtEl>
                                          <p:spTgt spid="32784"/>
                                        </p:tgtEl>
                                      </p:cBhvr>
                                    </p:animEffect>
                                  </p:childTnLst>
                                </p:cTn>
                              </p:par>
                              <p:par>
                                <p:cTn id="57" presetID="10" presetClass="entr" presetSubtype="0" fill="hold" nodeType="with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fade">
                                      <p:cBhvr>
                                        <p:cTn id="59" dur="500"/>
                                        <p:tgtEl>
                                          <p:spTgt spid="22"/>
                                        </p:tgtEl>
                                      </p:cBhvr>
                                    </p:animEffect>
                                  </p:childTnLst>
                                </p:cTn>
                              </p:par>
                              <p:par>
                                <p:cTn id="60" presetID="10" presetClass="entr" presetSubtype="0" fill="hold" nodeType="withEffect">
                                  <p:stCondLst>
                                    <p:cond delay="0"/>
                                  </p:stCondLst>
                                  <p:childTnLst>
                                    <p:set>
                                      <p:cBhvr>
                                        <p:cTn id="61" dur="1" fill="hold">
                                          <p:stCondLst>
                                            <p:cond delay="0"/>
                                          </p:stCondLst>
                                        </p:cTn>
                                        <p:tgtEl>
                                          <p:spTgt spid="32780"/>
                                        </p:tgtEl>
                                        <p:attrNameLst>
                                          <p:attrName>style.visibility</p:attrName>
                                        </p:attrNameLst>
                                      </p:cBhvr>
                                      <p:to>
                                        <p:strVal val="visible"/>
                                      </p:to>
                                    </p:set>
                                    <p:animEffect transition="in" filter="fade">
                                      <p:cBhvr>
                                        <p:cTn id="62" dur="500"/>
                                        <p:tgtEl>
                                          <p:spTgt spid="32780"/>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
                                        </p:tgtEl>
                                        <p:attrNameLst>
                                          <p:attrName>style.visibility</p:attrName>
                                        </p:attrNameLst>
                                      </p:cBhvr>
                                      <p:to>
                                        <p:strVal val="visible"/>
                                      </p:to>
                                    </p:set>
                                    <p:animEffect transition="in" filter="fade">
                                      <p:cBhvr>
                                        <p:cTn id="65" dur="500"/>
                                        <p:tgtEl>
                                          <p:spTgt spid="10"/>
                                        </p:tgtEl>
                                      </p:cBhvr>
                                    </p:animEffect>
                                  </p:childTnLst>
                                </p:cTn>
                              </p:par>
                              <p:par>
                                <p:cTn id="66" presetID="10" presetClass="entr" presetSubtype="0" fill="hold" nodeType="with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fade">
                                      <p:cBhvr>
                                        <p:cTn id="71" dur="500"/>
                                        <p:tgtEl>
                                          <p:spTgt spid="21"/>
                                        </p:tgtEl>
                                      </p:cBhvr>
                                    </p:animEffect>
                                  </p:childTnLst>
                                </p:cTn>
                              </p:par>
                              <p:par>
                                <p:cTn id="72" presetID="10" presetClass="entr" presetSubtype="0" fill="hold" nodeType="withEffect">
                                  <p:stCondLst>
                                    <p:cond delay="0"/>
                                  </p:stCondLst>
                                  <p:childTnLst>
                                    <p:set>
                                      <p:cBhvr>
                                        <p:cTn id="73" dur="1" fill="hold">
                                          <p:stCondLst>
                                            <p:cond delay="0"/>
                                          </p:stCondLst>
                                        </p:cTn>
                                        <p:tgtEl>
                                          <p:spTgt spid="32776"/>
                                        </p:tgtEl>
                                        <p:attrNameLst>
                                          <p:attrName>style.visibility</p:attrName>
                                        </p:attrNameLst>
                                      </p:cBhvr>
                                      <p:to>
                                        <p:strVal val="visible"/>
                                      </p:to>
                                    </p:set>
                                    <p:animEffect transition="in" filter="fade">
                                      <p:cBhvr>
                                        <p:cTn id="74" dur="500"/>
                                        <p:tgtEl>
                                          <p:spTgt spid="32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0" grpId="0"/>
      <p:bldP spid="20" grpId="0" animBg="1"/>
      <p:bldP spid="12" grpId="0"/>
      <p:bldP spid="13" grpId="0" animBg="1"/>
      <p:bldP spid="16" grpId="0" animBg="1"/>
      <p:bldP spid="17" grpId="0"/>
      <p:bldP spid="21" grpId="0"/>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6" name="Snagit_PPT4CD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051" y="16881"/>
            <a:ext cx="10796102" cy="5210719"/>
          </a:xfrm>
        </p:spPr>
      </p:pic>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64</a:t>
            </a:fld>
            <a:endParaRPr lang="nl-NL"/>
          </a:p>
        </p:txBody>
      </p:sp>
      <p:pic>
        <p:nvPicPr>
          <p:cNvPr id="7" name="Snagit_PPT6B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110" y="2228821"/>
            <a:ext cx="3459780" cy="685859"/>
          </a:xfrm>
          <a:prstGeom prst="rect">
            <a:avLst/>
          </a:prstGeom>
        </p:spPr>
      </p:pic>
    </p:spTree>
    <p:extLst>
      <p:ext uri="{BB962C8B-B14F-4D97-AF65-F5344CB8AC3E}">
        <p14:creationId xmlns:p14="http://schemas.microsoft.com/office/powerpoint/2010/main" val="418243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Database XE – </a:t>
            </a:r>
            <a:r>
              <a:rPr lang="en-US" dirty="0" err="1"/>
              <a:t>eXpress</a:t>
            </a:r>
            <a:r>
              <a:rPr lang="en-US" dirty="0"/>
              <a:t> Edition</a:t>
            </a:r>
            <a:endParaRPr lang="nl-NL" dirty="0"/>
          </a:p>
        </p:txBody>
      </p:sp>
      <p:sp>
        <p:nvSpPr>
          <p:cNvPr id="3" name="Content Placeholder 2"/>
          <p:cNvSpPr>
            <a:spLocks noGrp="1"/>
          </p:cNvSpPr>
          <p:nvPr>
            <p:ph idx="1"/>
          </p:nvPr>
        </p:nvSpPr>
        <p:spPr>
          <a:xfrm>
            <a:off x="720003" y="877008"/>
            <a:ext cx="8026432" cy="3780000"/>
          </a:xfrm>
        </p:spPr>
        <p:txBody>
          <a:bodyPr/>
          <a:lstStyle/>
          <a:p>
            <a:endParaRPr lang="en-US" dirty="0"/>
          </a:p>
          <a:p>
            <a:endParaRPr lang="en-US" dirty="0"/>
          </a:p>
          <a:p>
            <a:endParaRPr lang="en-US" dirty="0"/>
          </a:p>
          <a:p>
            <a:endParaRPr lang="en-US" dirty="0"/>
          </a:p>
          <a:p>
            <a:r>
              <a:rPr lang="en-US" dirty="0"/>
              <a:t>Current version: XE 11gR2</a:t>
            </a:r>
          </a:p>
          <a:p>
            <a:r>
              <a:rPr lang="en-US" dirty="0"/>
              <a:t>Available since October 2018: XE 18c, with yearly releases (19c, 20c, …)</a:t>
            </a:r>
          </a:p>
          <a:p>
            <a:r>
              <a:rPr lang="en-US" dirty="0"/>
              <a:t>All functionality of single instance Oracle Database Enterprise Edition </a:t>
            </a:r>
            <a:br>
              <a:rPr lang="en-US" dirty="0"/>
            </a:br>
            <a:r>
              <a:rPr lang="en-US" dirty="0"/>
              <a:t>plus Extra Options </a:t>
            </a:r>
          </a:p>
          <a:p>
            <a:pPr lvl="1"/>
            <a:r>
              <a:rPr lang="en-US" sz="1200" dirty="0"/>
              <a:t>(including R, Machine Learning, Spatial, Compression, Multi Tenant – for 3 PDBs, Partitioning)</a:t>
            </a:r>
          </a:p>
          <a:p>
            <a:r>
              <a:rPr lang="en-US" dirty="0"/>
              <a:t>Code and Data Compatible with other editions – including plug/unplug</a:t>
            </a:r>
          </a:p>
          <a:p>
            <a:r>
              <a:rPr lang="en-US" dirty="0"/>
              <a:t>Resource Limitations for 18c:</a:t>
            </a:r>
          </a:p>
          <a:p>
            <a:pPr lvl="1"/>
            <a:r>
              <a:rPr lang="nl-NL" sz="1600" dirty="0"/>
              <a:t>2 </a:t>
            </a:r>
            <a:r>
              <a:rPr lang="nl-NL" sz="1600" dirty="0" err="1"/>
              <a:t>CPUs</a:t>
            </a:r>
            <a:endParaRPr lang="nl-NL" sz="1600" dirty="0"/>
          </a:p>
          <a:p>
            <a:pPr lvl="1"/>
            <a:r>
              <a:rPr lang="nl-NL" sz="1600" dirty="0"/>
              <a:t>2 GB of memory</a:t>
            </a:r>
          </a:p>
          <a:p>
            <a:pPr lvl="1"/>
            <a:r>
              <a:rPr lang="nl-NL" sz="1600" dirty="0"/>
              <a:t>12 GB of disk </a:t>
            </a:r>
            <a:r>
              <a:rPr lang="nl-NL" sz="1600" dirty="0" err="1"/>
              <a:t>space</a:t>
            </a:r>
            <a:r>
              <a:rPr lang="nl-NL" sz="1600" dirty="0"/>
              <a:t> (</a:t>
            </a:r>
            <a:r>
              <a:rPr lang="nl-NL" sz="1600" dirty="0" err="1"/>
              <a:t>using</a:t>
            </a:r>
            <a:r>
              <a:rPr lang="nl-NL" sz="1600" dirty="0"/>
              <a:t> </a:t>
            </a:r>
            <a:r>
              <a:rPr lang="nl-NL" sz="1600" dirty="0" err="1"/>
              <a:t>Compression</a:t>
            </a:r>
            <a:r>
              <a:rPr lang="nl-NL" sz="1600" dirty="0"/>
              <a:t> </a:t>
            </a:r>
            <a:r>
              <a:rPr lang="nl-NL" sz="1600" dirty="0" err="1"/>
              <a:t>effectively</a:t>
            </a:r>
            <a:r>
              <a:rPr lang="nl-NL" sz="1600" dirty="0"/>
              <a:t> 40 GB of data)</a:t>
            </a:r>
          </a:p>
          <a:p>
            <a:pPr lvl="1"/>
            <a:r>
              <a:rPr lang="en-US" sz="1600" dirty="0"/>
              <a:t>No patches or support</a:t>
            </a:r>
            <a:endParaRPr lang="nl-NL" sz="1600" dirty="0"/>
          </a:p>
          <a:p>
            <a:pPr lvl="1"/>
            <a:endParaRPr lang="en-US" dirty="0"/>
          </a:p>
        </p:txBody>
      </p:sp>
      <p:sp>
        <p:nvSpPr>
          <p:cNvPr id="4" name="Footer Placeholder 3"/>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65</a:t>
            </a:fld>
            <a:endParaRPr lang="nl-NL"/>
          </a:p>
        </p:txBody>
      </p:sp>
      <p:pic>
        <p:nvPicPr>
          <p:cNvPr id="6" name="Picture 5"/>
          <p:cNvPicPr>
            <a:picLocks noChangeAspect="1"/>
          </p:cNvPicPr>
          <p:nvPr/>
        </p:nvPicPr>
        <p:blipFill>
          <a:blip r:embed="rId2"/>
          <a:stretch>
            <a:fillRect/>
          </a:stretch>
        </p:blipFill>
        <p:spPr>
          <a:xfrm>
            <a:off x="719999" y="648001"/>
            <a:ext cx="7837914" cy="1343936"/>
          </a:xfrm>
          <a:prstGeom prst="rect">
            <a:avLst/>
          </a:prstGeom>
          <a:ln>
            <a:noFill/>
          </a:ln>
          <a:effectLst>
            <a:outerShdw blurRad="292100" dist="139700" dir="2700000" algn="tl" rotWithShape="0">
              <a:srgbClr val="333333">
                <a:alpha val="65000"/>
              </a:srgbClr>
            </a:outerShdw>
          </a:effectLst>
        </p:spPr>
      </p:pic>
      <p:pic>
        <p:nvPicPr>
          <p:cNvPr id="30722" name="Picture 2" descr="Image result for f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743271">
            <a:off x="2846665" y="2383505"/>
            <a:ext cx="3034987" cy="22734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cdn.app.compendium.com/uploads/user/e7c690e8-6ff9-102a-ac6d-e4aebca50425/0646968b-e777-454e-94ee-c5076940f474/Image/5840ff7eb39469d33d0e64e5832aa683/community_xe_512.png">
            <a:extLst>
              <a:ext uri="{FF2B5EF4-FFF2-40B4-BE49-F238E27FC236}">
                <a16:creationId xmlns:a16="http://schemas.microsoft.com/office/drawing/2014/main" id="{4EF631BC-9882-46EA-B4B9-E0EB17511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5837" y="-167581"/>
            <a:ext cx="1568163" cy="15681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lated image">
            <a:hlinkClick r:id="rId5" action="ppaction://hlinksldjump"/>
            <a:extLst>
              <a:ext uri="{FF2B5EF4-FFF2-40B4-BE49-F238E27FC236}">
                <a16:creationId xmlns:a16="http://schemas.microsoft.com/office/drawing/2014/main" id="{19B75B5C-A010-4EEC-BD7E-4F61F0F192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7913" y="4618380"/>
            <a:ext cx="506968" cy="28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49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05556E-6 7.40741E-7 L 0.40746 0.00247 " pathEditMode="relative" rAng="0" ptsTypes="AA">
                                      <p:cBhvr>
                                        <p:cTn id="6" dur="3500" fill="hold"/>
                                        <p:tgtEl>
                                          <p:spTgt spid="30722"/>
                                        </p:tgtEl>
                                        <p:attrNameLst>
                                          <p:attrName>ppt_x</p:attrName>
                                          <p:attrName>ppt_y</p:attrName>
                                        </p:attrNameLst>
                                      </p:cBhvr>
                                      <p:rCtr x="20365" y="123"/>
                                    </p:animMotion>
                                  </p:childTnLst>
                                </p:cTn>
                              </p:par>
                            </p:childTnLst>
                          </p:cTn>
                        </p:par>
                        <p:par>
                          <p:cTn id="7" fill="hold">
                            <p:stCondLst>
                              <p:cond delay="3500"/>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Demo</a:t>
            </a:r>
            <a:endParaRPr lang="nl-NL" dirty="0"/>
          </a:p>
        </p:txBody>
      </p:sp>
      <p:sp>
        <p:nvSpPr>
          <p:cNvPr id="3" name="Content Placeholder 2"/>
          <p:cNvSpPr>
            <a:spLocks noGrp="1"/>
          </p:cNvSpPr>
          <p:nvPr>
            <p:ph idx="1"/>
          </p:nvPr>
        </p:nvSpPr>
        <p:spPr/>
        <p:txBody>
          <a:bodyPr/>
          <a:lstStyle/>
          <a:p>
            <a:r>
              <a:rPr lang="en-US" dirty="0" err="1"/>
              <a:t>Microservice</a:t>
            </a:r>
            <a:r>
              <a:rPr lang="en-US" dirty="0"/>
              <a:t> </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66</a:t>
            </a:fld>
            <a:endParaRPr lang="nl-NL"/>
          </a:p>
        </p:txBody>
      </p:sp>
      <p:pic>
        <p:nvPicPr>
          <p:cNvPr id="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27" y="-29817"/>
            <a:ext cx="10266054" cy="57079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567342" y="552928"/>
            <a:ext cx="4801315" cy="923330"/>
          </a:xfrm>
          <a:prstGeom prst="rect">
            <a:avLst/>
          </a:prstGeom>
          <a:noFill/>
        </p:spPr>
        <p:txBody>
          <a:bodyPr wrap="none" lIns="91440" tIns="45720" rIns="91440" bIns="45720">
            <a:prstTxWarp prst="textArchUp">
              <a:avLst/>
            </a:prstTxWarp>
            <a:spAutoFit/>
          </a:bodyPr>
          <a:lstStyle/>
          <a:p>
            <a:pPr algn="ctr"/>
            <a:r>
              <a:rPr lang="en-US" sz="54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Microservices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9806460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endParaRPr lang="nl-NL" dirty="0"/>
          </a:p>
        </p:txBody>
      </p:sp>
      <p:sp>
        <p:nvSpPr>
          <p:cNvPr id="3" name="Content Placeholder 2"/>
          <p:cNvSpPr>
            <a:spLocks noGrp="1"/>
          </p:cNvSpPr>
          <p:nvPr>
            <p:ph idx="1"/>
          </p:nvPr>
        </p:nvSpPr>
        <p:spPr/>
        <p:txBody>
          <a:bodyPr/>
          <a:lstStyle/>
          <a:p>
            <a:r>
              <a:rPr lang="en-US" dirty="0"/>
              <a:t>Agile | Flexible | Scalable | (Re)Deployable</a:t>
            </a:r>
            <a:br>
              <a:rPr lang="en-US" dirty="0"/>
            </a:br>
            <a:endParaRPr lang="en-US" dirty="0"/>
          </a:p>
          <a:p>
            <a:r>
              <a:rPr lang="en-US" dirty="0"/>
              <a:t>Independent | Decoupled | Isolated</a:t>
            </a:r>
            <a:br>
              <a:rPr lang="en-US" dirty="0"/>
            </a:br>
            <a:endParaRPr lang="en-US" dirty="0"/>
          </a:p>
          <a:p>
            <a:r>
              <a:rPr lang="en-US" dirty="0"/>
              <a:t>Communicate asynchronously, via events</a:t>
            </a:r>
            <a:br>
              <a:rPr lang="en-US" dirty="0"/>
            </a:br>
            <a:endParaRPr lang="en-US" dirty="0"/>
          </a:p>
          <a:p>
            <a:r>
              <a:rPr lang="en-US" dirty="0"/>
              <a:t>Have their own </a:t>
            </a:r>
            <a:r>
              <a:rPr lang="en-US" i="1" dirty="0"/>
              <a:t>private</a:t>
            </a:r>
            <a:r>
              <a:rPr lang="en-US" dirty="0"/>
              <a:t> bounded context </a:t>
            </a:r>
            <a:br>
              <a:rPr lang="en-US" dirty="0"/>
            </a:br>
            <a:r>
              <a:rPr lang="en-US" dirty="0"/>
              <a:t>– the data they require to function</a:t>
            </a:r>
          </a:p>
          <a:p>
            <a:pPr lvl="1"/>
            <a:r>
              <a:rPr lang="en-US" dirty="0"/>
              <a:t>Their </a:t>
            </a:r>
            <a:r>
              <a:rPr lang="en-US" b="1" dirty="0">
                <a:solidFill>
                  <a:srgbClr val="FF0000"/>
                </a:solidFill>
              </a:rPr>
              <a:t>lifeblood</a:t>
            </a:r>
          </a:p>
          <a:p>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67</a:t>
            </a:fld>
            <a:endParaRPr lang="nl-NL"/>
          </a:p>
        </p:txBody>
      </p:sp>
      <p:pic>
        <p:nvPicPr>
          <p:cNvPr id="69636" name="Picture 4" descr="Image result for independ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838" y="713067"/>
            <a:ext cx="4122053" cy="41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8818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Oval 37"/>
          <p:cNvSpPr/>
          <p:nvPr/>
        </p:nvSpPr>
        <p:spPr>
          <a:xfrm>
            <a:off x="2530362" y="1390737"/>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5" name="Oval 34"/>
          <p:cNvSpPr/>
          <p:nvPr/>
        </p:nvSpPr>
        <p:spPr>
          <a:xfrm>
            <a:off x="1836554" y="1794983"/>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6" name="Can 35"/>
          <p:cNvSpPr/>
          <p:nvPr/>
        </p:nvSpPr>
        <p:spPr>
          <a:xfrm>
            <a:off x="1994826" y="2225385"/>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37" name="Can 36"/>
          <p:cNvSpPr/>
          <p:nvPr/>
        </p:nvSpPr>
        <p:spPr>
          <a:xfrm>
            <a:off x="2338411" y="2033157"/>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Microservices</a:t>
            </a:r>
            <a:r>
              <a:rPr lang="fr-FR" dirty="0"/>
              <a:t> State</a:t>
            </a:r>
          </a:p>
        </p:txBody>
      </p:sp>
      <p:sp>
        <p:nvSpPr>
          <p:cNvPr id="3" name="Content Placeholder 2"/>
          <p:cNvSpPr>
            <a:spLocks noGrp="1"/>
          </p:cNvSpPr>
          <p:nvPr>
            <p:ph idx="1"/>
          </p:nvPr>
        </p:nvSpPr>
        <p:spPr/>
        <p:txBody>
          <a:bodyPr/>
          <a:lstStyle/>
          <a:p>
            <a:endParaRPr lang="nl-NL"/>
          </a:p>
        </p:txBody>
      </p:sp>
      <p:sp>
        <p:nvSpPr>
          <p:cNvPr id="8" name="Cube 7"/>
          <p:cNvSpPr/>
          <p:nvPr/>
        </p:nvSpPr>
        <p:spPr>
          <a:xfrm>
            <a:off x="2885635" y="3750514"/>
            <a:ext cx="920115"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Cache</a:t>
            </a:r>
            <a:endParaRPr lang="nl-NL" sz="1013" dirty="0"/>
          </a:p>
        </p:txBody>
      </p:sp>
      <p:sp>
        <p:nvSpPr>
          <p:cNvPr id="9" name="Can 8"/>
          <p:cNvSpPr/>
          <p:nvPr/>
        </p:nvSpPr>
        <p:spPr>
          <a:xfrm>
            <a:off x="3909164" y="3819094"/>
            <a:ext cx="1257300" cy="885825"/>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RDBMS</a:t>
            </a:r>
            <a:endParaRPr lang="nl-NL" sz="1013" dirty="0"/>
          </a:p>
        </p:txBody>
      </p:sp>
      <p:sp>
        <p:nvSpPr>
          <p:cNvPr id="10" name="Cube 9"/>
          <p:cNvSpPr/>
          <p:nvPr/>
        </p:nvSpPr>
        <p:spPr>
          <a:xfrm>
            <a:off x="5372204" y="3927679"/>
            <a:ext cx="1020431" cy="525780"/>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13" dirty="0"/>
              <a:t>Document Store</a:t>
            </a:r>
            <a:endParaRPr lang="nl-NL" sz="1013" dirty="0"/>
          </a:p>
        </p:txBody>
      </p:sp>
      <p:sp>
        <p:nvSpPr>
          <p:cNvPr id="11" name="Can 10"/>
          <p:cNvSpPr/>
          <p:nvPr/>
        </p:nvSpPr>
        <p:spPr>
          <a:xfrm>
            <a:off x="6521104" y="3759163"/>
            <a:ext cx="676166" cy="80295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NoSQL</a:t>
            </a:r>
            <a:endParaRPr lang="nl-NL" sz="1013" dirty="0"/>
          </a:p>
        </p:txBody>
      </p:sp>
      <p:sp>
        <p:nvSpPr>
          <p:cNvPr id="14" name="Oval 13"/>
          <p:cNvSpPr/>
          <p:nvPr/>
        </p:nvSpPr>
        <p:spPr>
          <a:xfrm>
            <a:off x="5157353" y="2027372"/>
            <a:ext cx="867523" cy="9253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525"/>
          </a:p>
        </p:txBody>
      </p:sp>
      <p:sp>
        <p:nvSpPr>
          <p:cNvPr id="15" name="Oval 14"/>
          <p:cNvSpPr/>
          <p:nvPr/>
        </p:nvSpPr>
        <p:spPr>
          <a:xfrm>
            <a:off x="6087342" y="202284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16" name="Oval 15"/>
          <p:cNvSpPr/>
          <p:nvPr/>
        </p:nvSpPr>
        <p:spPr>
          <a:xfrm>
            <a:off x="3274566" y="2040855"/>
            <a:ext cx="867523" cy="92536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525"/>
          </a:p>
        </p:txBody>
      </p:sp>
      <p:sp>
        <p:nvSpPr>
          <p:cNvPr id="17" name="Oval 16"/>
          <p:cNvSpPr/>
          <p:nvPr/>
        </p:nvSpPr>
        <p:spPr>
          <a:xfrm>
            <a:off x="2344576" y="2055126"/>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18" name="Oval 17"/>
          <p:cNvSpPr/>
          <p:nvPr/>
        </p:nvSpPr>
        <p:spPr>
          <a:xfrm>
            <a:off x="4227363" y="2031899"/>
            <a:ext cx="867523" cy="92536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525"/>
          </a:p>
        </p:txBody>
      </p:sp>
      <p:sp>
        <p:nvSpPr>
          <p:cNvPr id="19" name="Rectangle 18"/>
          <p:cNvSpPr/>
          <p:nvPr/>
        </p:nvSpPr>
        <p:spPr>
          <a:xfrm>
            <a:off x="2819064" y="2850359"/>
            <a:ext cx="3922710" cy="697891"/>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050" dirty="0"/>
          </a:p>
        </p:txBody>
      </p:sp>
      <p:sp>
        <p:nvSpPr>
          <p:cNvPr id="20" name="TextBox 19"/>
          <p:cNvSpPr txBox="1"/>
          <p:nvPr/>
        </p:nvSpPr>
        <p:spPr>
          <a:xfrm>
            <a:off x="3383922" y="3140170"/>
            <a:ext cx="3094117" cy="276999"/>
          </a:xfrm>
          <a:prstGeom prst="rect">
            <a:avLst/>
          </a:prstGeom>
          <a:noFill/>
        </p:spPr>
        <p:txBody>
          <a:bodyPr wrap="none" rtlCol="0">
            <a:spAutoFit/>
          </a:bodyPr>
          <a:lstStyle/>
          <a:p>
            <a:r>
              <a:rPr lang="en-US" sz="1200" dirty="0"/>
              <a:t>Generic Platform for running </a:t>
            </a:r>
            <a:r>
              <a:rPr lang="en-US" sz="1200" dirty="0" err="1"/>
              <a:t>microservices</a:t>
            </a:r>
            <a:endParaRPr lang="nl-NL" sz="1200" dirty="0"/>
          </a:p>
        </p:txBody>
      </p:sp>
      <p:sp>
        <p:nvSpPr>
          <p:cNvPr id="21" name="Can 20"/>
          <p:cNvSpPr/>
          <p:nvPr/>
        </p:nvSpPr>
        <p:spPr>
          <a:xfrm>
            <a:off x="2502849" y="2485528"/>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2" name="Can 21"/>
          <p:cNvSpPr/>
          <p:nvPr/>
        </p:nvSpPr>
        <p:spPr>
          <a:xfrm>
            <a:off x="3806625" y="2177025"/>
            <a:ext cx="181444" cy="243755"/>
          </a:xfrm>
          <a:prstGeom prst="can">
            <a:avLst/>
          </a:prstGeom>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3" name="Can 22"/>
          <p:cNvSpPr/>
          <p:nvPr/>
        </p:nvSpPr>
        <p:spPr>
          <a:xfrm>
            <a:off x="4478795" y="2485601"/>
            <a:ext cx="471511" cy="234748"/>
          </a:xfrm>
          <a:prstGeom prst="can">
            <a:avLst/>
          </a:prstGeom>
          <a:ln>
            <a:prstDash val="dash"/>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24" name="Can 23"/>
          <p:cNvSpPr/>
          <p:nvPr/>
        </p:nvSpPr>
        <p:spPr>
          <a:xfrm>
            <a:off x="5315625" y="2169890"/>
            <a:ext cx="275488" cy="275717"/>
          </a:xfrm>
          <a:prstGeom prst="can">
            <a:avLst/>
          </a:prstGeom>
          <a:ln>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25" name="Can 24"/>
          <p:cNvSpPr/>
          <p:nvPr/>
        </p:nvSpPr>
        <p:spPr>
          <a:xfrm>
            <a:off x="6210736" y="225032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26" name="Can 25"/>
          <p:cNvSpPr/>
          <p:nvPr/>
        </p:nvSpPr>
        <p:spPr>
          <a:xfrm>
            <a:off x="3951875" y="4330159"/>
            <a:ext cx="275488" cy="275717"/>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7" name="Cube 26"/>
          <p:cNvSpPr/>
          <p:nvPr/>
        </p:nvSpPr>
        <p:spPr>
          <a:xfrm>
            <a:off x="7346095" y="4036341"/>
            <a:ext cx="1020431" cy="525780"/>
          </a:xfrm>
          <a:prstGeom prst="cub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13" dirty="0"/>
              <a:t>Event Hub</a:t>
            </a:r>
            <a:endParaRPr lang="nl-NL" sz="1013" dirty="0"/>
          </a:p>
        </p:txBody>
      </p:sp>
      <p:sp>
        <p:nvSpPr>
          <p:cNvPr id="28" name="Can 27"/>
          <p:cNvSpPr/>
          <p:nvPr/>
        </p:nvSpPr>
        <p:spPr>
          <a:xfrm>
            <a:off x="4911150" y="4069764"/>
            <a:ext cx="181444" cy="243755"/>
          </a:xfrm>
          <a:prstGeom prst="can">
            <a:avLst/>
          </a:prstGeom>
          <a:ln>
            <a:prstDash val="solid"/>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9" name="Can 28"/>
          <p:cNvSpPr/>
          <p:nvPr/>
        </p:nvSpPr>
        <p:spPr>
          <a:xfrm>
            <a:off x="6598374" y="4330159"/>
            <a:ext cx="231475" cy="168227"/>
          </a:xfrm>
          <a:prstGeom prst="can">
            <a:avLst/>
          </a:prstGeom>
          <a:ln>
            <a:prstDash val="solid"/>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30" name="Can 29"/>
          <p:cNvSpPr/>
          <p:nvPr/>
        </p:nvSpPr>
        <p:spPr>
          <a:xfrm>
            <a:off x="6982804" y="3956759"/>
            <a:ext cx="137744" cy="159164"/>
          </a:xfrm>
          <a:prstGeom prst="can">
            <a:avLst/>
          </a:prstGeom>
          <a:ln>
            <a:prstDash val="soli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31" name="Can 30"/>
          <p:cNvSpPr/>
          <p:nvPr/>
        </p:nvSpPr>
        <p:spPr>
          <a:xfrm>
            <a:off x="4702306" y="4414272"/>
            <a:ext cx="247214" cy="235282"/>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32" name="Can 31"/>
          <p:cNvSpPr/>
          <p:nvPr/>
        </p:nvSpPr>
        <p:spPr>
          <a:xfrm>
            <a:off x="2846434" y="2293300"/>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3" name="Can 32"/>
          <p:cNvSpPr/>
          <p:nvPr/>
        </p:nvSpPr>
        <p:spPr>
          <a:xfrm>
            <a:off x="6045168" y="4240593"/>
            <a:ext cx="185786" cy="139843"/>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4" name="Cube 33"/>
          <p:cNvSpPr/>
          <p:nvPr/>
        </p:nvSpPr>
        <p:spPr>
          <a:xfrm>
            <a:off x="987963" y="3639223"/>
            <a:ext cx="955137" cy="657089"/>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solidFill>
                  <a:schemeClr val="tx1">
                    <a:lumMod val="95000"/>
                    <a:lumOff val="5000"/>
                  </a:schemeClr>
                </a:solidFill>
              </a:rPr>
              <a:t>Big Data</a:t>
            </a:r>
            <a:endParaRPr lang="nl-NL" sz="1013" dirty="0">
              <a:solidFill>
                <a:schemeClr val="tx1">
                  <a:lumMod val="95000"/>
                  <a:lumOff val="5000"/>
                </a:schemeClr>
              </a:solidFill>
            </a:endParaRPr>
          </a:p>
        </p:txBody>
      </p:sp>
      <p:sp>
        <p:nvSpPr>
          <p:cNvPr id="12" name="Cube 11"/>
          <p:cNvSpPr/>
          <p:nvPr/>
        </p:nvSpPr>
        <p:spPr>
          <a:xfrm>
            <a:off x="1864967" y="3847669"/>
            <a:ext cx="920115" cy="857250"/>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13" dirty="0">
                <a:solidFill>
                  <a:schemeClr val="tx1">
                    <a:lumMod val="95000"/>
                    <a:lumOff val="5000"/>
                  </a:schemeClr>
                </a:solidFill>
              </a:rPr>
              <a:t>Block Storage</a:t>
            </a:r>
            <a:endParaRPr lang="nl-NL" sz="1013" dirty="0">
              <a:solidFill>
                <a:schemeClr val="tx1">
                  <a:lumMod val="95000"/>
                  <a:lumOff val="5000"/>
                </a:schemeClr>
              </a:solidFill>
            </a:endParaRPr>
          </a:p>
        </p:txBody>
      </p:sp>
      <p:sp>
        <p:nvSpPr>
          <p:cNvPr id="39" name="Can 38"/>
          <p:cNvSpPr/>
          <p:nvPr/>
        </p:nvSpPr>
        <p:spPr>
          <a:xfrm>
            <a:off x="2688634" y="1794262"/>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40" name="Can 39"/>
          <p:cNvSpPr/>
          <p:nvPr/>
        </p:nvSpPr>
        <p:spPr>
          <a:xfrm>
            <a:off x="3032219" y="1602035"/>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41" name="Can 40"/>
          <p:cNvSpPr/>
          <p:nvPr/>
        </p:nvSpPr>
        <p:spPr>
          <a:xfrm>
            <a:off x="3447565" y="2504414"/>
            <a:ext cx="181444" cy="243755"/>
          </a:xfrm>
          <a:prstGeom prst="can">
            <a:avLst/>
          </a:prstGeom>
          <a:solidFill>
            <a:schemeClr val="accent5">
              <a:alpha val="51000"/>
            </a:schemeClr>
          </a:solidFill>
          <a:ln>
            <a:prstDash val="dash"/>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2" name="Can 41"/>
          <p:cNvSpPr/>
          <p:nvPr/>
        </p:nvSpPr>
        <p:spPr>
          <a:xfrm>
            <a:off x="3428006" y="3856896"/>
            <a:ext cx="159054" cy="165507"/>
          </a:xfrm>
          <a:prstGeom prst="can">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3" name="Oval 42"/>
          <p:cNvSpPr/>
          <p:nvPr/>
        </p:nvSpPr>
        <p:spPr>
          <a:xfrm>
            <a:off x="6549042" y="163949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4" name="Can 43"/>
          <p:cNvSpPr/>
          <p:nvPr/>
        </p:nvSpPr>
        <p:spPr>
          <a:xfrm>
            <a:off x="6672436" y="186697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5" name="Oval 44"/>
          <p:cNvSpPr/>
          <p:nvPr/>
        </p:nvSpPr>
        <p:spPr>
          <a:xfrm>
            <a:off x="6982116" y="204085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6" name="Can 45"/>
          <p:cNvSpPr/>
          <p:nvPr/>
        </p:nvSpPr>
        <p:spPr>
          <a:xfrm>
            <a:off x="7105510" y="226833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7" name="Cube 46"/>
          <p:cNvSpPr/>
          <p:nvPr/>
        </p:nvSpPr>
        <p:spPr>
          <a:xfrm>
            <a:off x="7881817" y="3359258"/>
            <a:ext cx="670091"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LDAP</a:t>
            </a:r>
            <a:endParaRPr lang="nl-NL" sz="1013" dirty="0"/>
          </a:p>
        </p:txBody>
      </p:sp>
    </p:spTree>
    <p:extLst>
      <p:ext uri="{BB962C8B-B14F-4D97-AF65-F5344CB8AC3E}">
        <p14:creationId xmlns:p14="http://schemas.microsoft.com/office/powerpoint/2010/main" val="108736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animBg="1"/>
      <p:bldP spid="36" grpId="0" animBg="1"/>
      <p:bldP spid="37"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Bounded</a:t>
            </a:r>
            <a:r>
              <a:rPr lang="fr-FR" dirty="0"/>
              <a:t> </a:t>
            </a:r>
            <a:r>
              <a:rPr lang="fr-FR" dirty="0" err="1"/>
              <a:t>context</a:t>
            </a:r>
            <a:r>
              <a:rPr lang="fr-FR" dirty="0"/>
              <a:t> of </a:t>
            </a:r>
            <a:r>
              <a:rPr lang="fr-FR" dirty="0" err="1"/>
              <a:t>microservices</a:t>
            </a:r>
            <a:endParaRPr lang="fr-FR" dirty="0"/>
          </a:p>
        </p:txBody>
      </p:sp>
      <p:sp>
        <p:nvSpPr>
          <p:cNvPr id="3" name="Content Placeholder 2"/>
          <p:cNvSpPr>
            <a:spLocks noGrp="1"/>
          </p:cNvSpPr>
          <p:nvPr>
            <p:ph idx="1"/>
          </p:nvPr>
        </p:nvSpPr>
        <p:spPr/>
        <p:txBody>
          <a:bodyPr/>
          <a:lstStyle/>
          <a:p>
            <a:r>
              <a:rPr lang="fr-FR" dirty="0"/>
              <a:t>A </a:t>
            </a:r>
            <a:r>
              <a:rPr lang="fr-FR" dirty="0" err="1"/>
              <a:t>micoservice</a:t>
            </a:r>
            <a:r>
              <a:rPr lang="fr-FR" dirty="0"/>
              <a:t> </a:t>
            </a:r>
            <a:r>
              <a:rPr lang="fr-FR" dirty="0" err="1"/>
              <a:t>needs</a:t>
            </a:r>
            <a:r>
              <a:rPr lang="fr-FR" dirty="0"/>
              <a:t> to </a:t>
            </a:r>
            <a:r>
              <a:rPr lang="fr-FR" dirty="0" err="1"/>
              <a:t>be</a:t>
            </a:r>
            <a:r>
              <a:rPr lang="fr-FR" dirty="0"/>
              <a:t> able to </a:t>
            </a:r>
            <a:r>
              <a:rPr lang="fr-FR" dirty="0" err="1"/>
              <a:t>run</a:t>
            </a:r>
            <a:r>
              <a:rPr lang="fr-FR" dirty="0"/>
              <a:t> </a:t>
            </a:r>
            <a:r>
              <a:rPr lang="fr-FR" dirty="0" err="1"/>
              <a:t>independently</a:t>
            </a:r>
            <a:endParaRPr lang="fr-FR" dirty="0"/>
          </a:p>
          <a:p>
            <a:r>
              <a:rPr lang="fr-FR" dirty="0"/>
              <a:t>It </a:t>
            </a:r>
            <a:r>
              <a:rPr lang="fr-FR" dirty="0" err="1"/>
              <a:t>needs</a:t>
            </a:r>
            <a:r>
              <a:rPr lang="fr-FR" dirty="0"/>
              <a:t> to </a:t>
            </a:r>
            <a:r>
              <a:rPr lang="fr-FR" dirty="0" err="1"/>
              <a:t>contain</a:t>
            </a:r>
            <a:r>
              <a:rPr lang="fr-FR" dirty="0"/>
              <a:t> &amp; </a:t>
            </a:r>
            <a:r>
              <a:rPr lang="fr-FR" dirty="0" err="1"/>
              <a:t>own</a:t>
            </a:r>
            <a:r>
              <a:rPr lang="fr-FR" dirty="0"/>
              <a:t> all data </a:t>
            </a:r>
            <a:r>
              <a:rPr lang="fr-FR" dirty="0" err="1"/>
              <a:t>required</a:t>
            </a:r>
            <a:r>
              <a:rPr lang="fr-FR" dirty="0"/>
              <a:t> to </a:t>
            </a:r>
            <a:r>
              <a:rPr lang="fr-FR" dirty="0" err="1"/>
              <a:t>run</a:t>
            </a:r>
            <a:endParaRPr lang="fr-FR" dirty="0"/>
          </a:p>
          <a:p>
            <a:pPr lvl="1"/>
            <a:r>
              <a:rPr lang="fr-FR" dirty="0"/>
              <a:t>It </a:t>
            </a:r>
            <a:r>
              <a:rPr lang="fr-FR" dirty="0" err="1"/>
              <a:t>cannot</a:t>
            </a:r>
            <a:r>
              <a:rPr lang="fr-FR" dirty="0"/>
              <a:t> </a:t>
            </a:r>
            <a:r>
              <a:rPr lang="fr-FR" dirty="0" err="1"/>
              <a:t>depend</a:t>
            </a:r>
            <a:r>
              <a:rPr lang="fr-FR" dirty="0"/>
              <a:t> on </a:t>
            </a:r>
            <a:r>
              <a:rPr lang="fr-FR" dirty="0" err="1"/>
              <a:t>other</a:t>
            </a:r>
            <a:r>
              <a:rPr lang="fr-FR" dirty="0"/>
              <a:t> </a:t>
            </a:r>
            <a:r>
              <a:rPr lang="fr-FR" dirty="0" err="1"/>
              <a:t>microservices</a:t>
            </a:r>
            <a:endParaRPr lang="fr-FR" dirty="0"/>
          </a:p>
          <a:p>
            <a:endParaRPr lang="fr-FR" dirty="0"/>
          </a:p>
        </p:txBody>
      </p:sp>
      <p:sp>
        <p:nvSpPr>
          <p:cNvPr id="7" name="Rounded Rectangle 6"/>
          <p:cNvSpPr/>
          <p:nvPr/>
        </p:nvSpPr>
        <p:spPr>
          <a:xfrm>
            <a:off x="1919481" y="3033585"/>
            <a:ext cx="699449"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8" name="Rounded Rectangle 7"/>
          <p:cNvSpPr/>
          <p:nvPr/>
        </p:nvSpPr>
        <p:spPr>
          <a:xfrm>
            <a:off x="1919481" y="303358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9" name="Rectangular Callout 8"/>
          <p:cNvSpPr/>
          <p:nvPr/>
        </p:nvSpPr>
        <p:spPr>
          <a:xfrm>
            <a:off x="2128350" y="2339825"/>
            <a:ext cx="1034103" cy="506114"/>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Customer</a:t>
            </a:r>
            <a:endParaRPr lang="en-US" sz="1500" dirty="0"/>
          </a:p>
        </p:txBody>
      </p:sp>
      <p:sp>
        <p:nvSpPr>
          <p:cNvPr id="11" name="Lightning Bolt 10"/>
          <p:cNvSpPr/>
          <p:nvPr/>
        </p:nvSpPr>
        <p:spPr>
          <a:xfrm>
            <a:off x="2357145" y="3392581"/>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2" name="Right Arrow 11"/>
          <p:cNvSpPr/>
          <p:nvPr/>
        </p:nvSpPr>
        <p:spPr>
          <a:xfrm>
            <a:off x="2685160" y="3437190"/>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3" name="Rounded Rectangle 12"/>
          <p:cNvSpPr/>
          <p:nvPr/>
        </p:nvSpPr>
        <p:spPr>
          <a:xfrm>
            <a:off x="5221673" y="2175766"/>
            <a:ext cx="1415165"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14" name="Rounded Rectangle 13"/>
          <p:cNvSpPr/>
          <p:nvPr/>
        </p:nvSpPr>
        <p:spPr>
          <a:xfrm>
            <a:off x="5937389" y="217576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15" name="Rounded Rectangle 14"/>
          <p:cNvSpPr/>
          <p:nvPr/>
        </p:nvSpPr>
        <p:spPr>
          <a:xfrm>
            <a:off x="5221673" y="2175766"/>
            <a:ext cx="699449" cy="3259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b="1" dirty="0">
                <a:solidFill>
                  <a:schemeClr val="bg2">
                    <a:lumMod val="95000"/>
                  </a:schemeClr>
                </a:solidFill>
              </a:rPr>
              <a:t>UI</a:t>
            </a:r>
            <a:endParaRPr lang="en-US" sz="1800" b="1" dirty="0">
              <a:solidFill>
                <a:schemeClr val="bg2">
                  <a:lumMod val="95000"/>
                </a:schemeClr>
              </a:solidFill>
            </a:endParaRPr>
          </a:p>
        </p:txBody>
      </p:sp>
      <p:sp>
        <p:nvSpPr>
          <p:cNvPr id="16" name="Rectangular Callout 15"/>
          <p:cNvSpPr/>
          <p:nvPr/>
        </p:nvSpPr>
        <p:spPr>
          <a:xfrm>
            <a:off x="4675658" y="3548150"/>
            <a:ext cx="895739" cy="504768"/>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Order</a:t>
            </a:r>
            <a:endParaRPr lang="en-US" sz="1500" dirty="0"/>
          </a:p>
        </p:txBody>
      </p:sp>
      <p:sp>
        <p:nvSpPr>
          <p:cNvPr id="17" name="Lightning Bolt 16"/>
          <p:cNvSpPr/>
          <p:nvPr/>
        </p:nvSpPr>
        <p:spPr>
          <a:xfrm>
            <a:off x="4957790" y="2692948"/>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8" name="Right Arrow 17"/>
          <p:cNvSpPr/>
          <p:nvPr/>
        </p:nvSpPr>
        <p:spPr>
          <a:xfrm>
            <a:off x="4837670" y="2928849"/>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9" name="Can 18"/>
          <p:cNvSpPr/>
          <p:nvPr/>
        </p:nvSpPr>
        <p:spPr>
          <a:xfrm>
            <a:off x="6069139" y="2909831"/>
            <a:ext cx="288228" cy="247509"/>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0" name="Can 19"/>
          <p:cNvSpPr/>
          <p:nvPr/>
        </p:nvSpPr>
        <p:spPr>
          <a:xfrm>
            <a:off x="5571397" y="2646262"/>
            <a:ext cx="351815" cy="353157"/>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2100"/>
          </a:p>
        </p:txBody>
      </p:sp>
      <p:sp>
        <p:nvSpPr>
          <p:cNvPr id="21" name="Can 20"/>
          <p:cNvSpPr/>
          <p:nvPr/>
        </p:nvSpPr>
        <p:spPr>
          <a:xfrm>
            <a:off x="2041000" y="3759019"/>
            <a:ext cx="392052" cy="413851"/>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3" name="TextBox 22"/>
          <p:cNvSpPr txBox="1"/>
          <p:nvPr/>
        </p:nvSpPr>
        <p:spPr>
          <a:xfrm>
            <a:off x="2778793" y="3666479"/>
            <a:ext cx="1598515" cy="248209"/>
          </a:xfrm>
          <a:prstGeom prst="rect">
            <a:avLst/>
          </a:prstGeom>
          <a:noFill/>
        </p:spPr>
        <p:txBody>
          <a:bodyPr wrap="none" rtlCol="0">
            <a:spAutoFit/>
          </a:bodyPr>
          <a:lstStyle/>
          <a:p>
            <a:r>
              <a:rPr lang="en-US" sz="1013" dirty="0" err="1">
                <a:ln w="0"/>
                <a:solidFill>
                  <a:schemeClr val="accent1"/>
                </a:solidFill>
                <a:effectLst>
                  <a:outerShdw blurRad="38100" dist="25400" dir="5400000" algn="ctr" rotWithShape="0">
                    <a:srgbClr val="6E747A">
                      <a:alpha val="43000"/>
                    </a:srgbClr>
                  </a:outerShdw>
                </a:effectLst>
              </a:rPr>
              <a:t>CustomerModified</a:t>
            </a:r>
            <a:r>
              <a:rPr lang="en-US" sz="1013" dirty="0">
                <a:ln w="0"/>
                <a:solidFill>
                  <a:schemeClr val="accent1"/>
                </a:solidFill>
                <a:effectLst>
                  <a:outerShdw blurRad="38100" dist="25400" dir="5400000" algn="ctr" rotWithShape="0">
                    <a:srgbClr val="6E747A">
                      <a:alpha val="43000"/>
                    </a:srgbClr>
                  </a:outerShdw>
                </a:effectLst>
              </a:rPr>
              <a:t> event</a:t>
            </a:r>
            <a:endParaRPr lang="nl-NL" sz="1013" dirty="0">
              <a:ln w="0"/>
              <a:solidFill>
                <a:schemeClr val="accent1"/>
              </a:solidFill>
              <a:effectLst>
                <a:outerShdw blurRad="38100" dist="25400" dir="5400000" algn="ctr" rotWithShape="0">
                  <a:srgbClr val="6E747A">
                    <a:alpha val="43000"/>
                  </a:srgbClr>
                </a:outerShdw>
              </a:effectLst>
            </a:endParaRPr>
          </a:p>
        </p:txBody>
      </p:sp>
      <p:sp>
        <p:nvSpPr>
          <p:cNvPr id="24" name="Rectangle 23"/>
          <p:cNvSpPr/>
          <p:nvPr/>
        </p:nvSpPr>
        <p:spPr>
          <a:xfrm>
            <a:off x="6146803" y="3029299"/>
            <a:ext cx="129540" cy="60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5" name="Rectangle 24"/>
          <p:cNvSpPr/>
          <p:nvPr/>
        </p:nvSpPr>
        <p:spPr>
          <a:xfrm>
            <a:off x="2101023" y="3912998"/>
            <a:ext cx="189892" cy="139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6" name="Can 25"/>
          <p:cNvSpPr/>
          <p:nvPr/>
        </p:nvSpPr>
        <p:spPr>
          <a:xfrm>
            <a:off x="6263694" y="2621206"/>
            <a:ext cx="250892" cy="185687"/>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sz="2100"/>
          </a:p>
        </p:txBody>
      </p:sp>
    </p:spTree>
    <p:extLst>
      <p:ext uri="{BB962C8B-B14F-4D97-AF65-F5344CB8AC3E}">
        <p14:creationId xmlns:p14="http://schemas.microsoft.com/office/powerpoint/2010/main" val="20910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5"/>
                                        </p:tgtEl>
                                      </p:cBhvr>
                                    </p:animEffect>
                                    <p:set>
                                      <p:cBhvr>
                                        <p:cTn id="75" dur="1" fill="hold">
                                          <p:stCondLst>
                                            <p:cond delay="499"/>
                                          </p:stCondLst>
                                        </p:cTn>
                                        <p:tgtEl>
                                          <p:spTgt spid="2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1"/>
                                        </p:tgtEl>
                                      </p:cBhvr>
                                    </p:animEffect>
                                    <p:set>
                                      <p:cBhvr>
                                        <p:cTn id="81" dur="1" fill="hold">
                                          <p:stCondLst>
                                            <p:cond delay="499"/>
                                          </p:stCondLst>
                                        </p:cTn>
                                        <p:tgtEl>
                                          <p:spTgt spid="1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8"/>
                                        </p:tgtEl>
                                      </p:cBhvr>
                                    </p:animEffect>
                                    <p:set>
                                      <p:cBhvr>
                                        <p:cTn id="87" dur="1" fill="hold">
                                          <p:stCondLst>
                                            <p:cond delay="499"/>
                                          </p:stCondLst>
                                        </p:cTn>
                                        <p:tgtEl>
                                          <p:spTgt spid="18"/>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7"/>
                                        </p:tgtEl>
                                      </p:cBhvr>
                                    </p:animEffect>
                                    <p:set>
                                      <p:cBhvr>
                                        <p:cTn id="9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3" grpId="0" animBg="1"/>
      <p:bldP spid="14" grpId="0" animBg="1"/>
      <p:bldP spid="15" grpId="0" animBg="1"/>
      <p:bldP spid="16" grpId="0" animBg="1"/>
      <p:bldP spid="17" grpId="0" animBg="1"/>
      <p:bldP spid="17" grpId="1" animBg="1"/>
      <p:bldP spid="18" grpId="0" animBg="1"/>
      <p:bldP spid="18" grpId="1" animBg="1"/>
      <p:bldP spid="19" grpId="0" animBg="1"/>
      <p:bldP spid="20" grpId="0" animBg="1"/>
      <p:bldP spid="21" grpId="0" animBg="1"/>
      <p:bldP spid="21" grpId="1" animBg="1"/>
      <p:bldP spid="23" grpId="0"/>
      <p:bldP spid="23" grpId="1"/>
      <p:bldP spid="24" grpId="0" animBg="1"/>
      <p:bldP spid="25" grpId="0" animBg="1"/>
      <p:bldP spid="25" grpId="1"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4528005" y="9605"/>
            <a:ext cx="4683474" cy="2364785"/>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4" name="Rounded Rectangle 3"/>
          <p:cNvSpPr/>
          <p:nvPr/>
        </p:nvSpPr>
        <p:spPr>
          <a:xfrm>
            <a:off x="5246264" y="843577"/>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5" name="Cloud 4"/>
          <p:cNvSpPr/>
          <p:nvPr/>
        </p:nvSpPr>
        <p:spPr>
          <a:xfrm>
            <a:off x="2603482" y="540885"/>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89714" y="674384"/>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66911" y="473143"/>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66" dirty="0">
                <a:solidFill>
                  <a:prstClr val="white"/>
                </a:solidFill>
                <a:latin typeface="Arial Unicode MS"/>
              </a:rPr>
              <a:t>Tweets on #</a:t>
            </a:r>
            <a:r>
              <a:rPr lang="en-US" sz="1266" dirty="0" err="1">
                <a:solidFill>
                  <a:prstClr val="white"/>
                </a:solidFill>
                <a:latin typeface="Arial Unicode MS"/>
              </a:rPr>
              <a:t>CodeOne</a:t>
            </a:r>
            <a:r>
              <a:rPr lang="en-US" sz="1266" dirty="0">
                <a:solidFill>
                  <a:prstClr val="white"/>
                </a:solidFill>
                <a:latin typeface="Arial Unicode MS"/>
              </a:rPr>
              <a:t> #java #</a:t>
            </a:r>
            <a:r>
              <a:rPr lang="en-US" sz="1266" dirty="0" err="1">
                <a:solidFill>
                  <a:prstClr val="white"/>
                </a:solidFill>
                <a:latin typeface="Arial Unicode MS"/>
              </a:rPr>
              <a:t>oraclecode</a:t>
            </a:r>
            <a:endParaRPr lang="nl-NL" sz="1266" dirty="0">
              <a:solidFill>
                <a:prstClr val="white"/>
              </a:solidFill>
              <a:latin typeface="Arial Unicode MS"/>
            </a:endParaRPr>
          </a:p>
        </p:txBody>
      </p:sp>
      <p:pic>
        <p:nvPicPr>
          <p:cNvPr id="8" name="Picture 2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26530" y="2173036"/>
            <a:ext cx="314429" cy="221377"/>
          </a:xfrm>
          <a:prstGeom prst="rect">
            <a:avLst/>
          </a:prstGeom>
        </p:spPr>
      </p:pic>
      <p:sp>
        <p:nvSpPr>
          <p:cNvPr id="9" name="Rounded Rectangle 8"/>
          <p:cNvSpPr/>
          <p:nvPr/>
        </p:nvSpPr>
        <p:spPr>
          <a:xfrm>
            <a:off x="7036081" y="884818"/>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0" name="Picture 2" descr="Image result for logo kafk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21801" y="1637351"/>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1" name="Lightning Bolt 10"/>
          <p:cNvSpPr/>
          <p:nvPr/>
        </p:nvSpPr>
        <p:spPr>
          <a:xfrm>
            <a:off x="7064373" y="116269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2" name="Rounded Rectangle 11"/>
          <p:cNvSpPr/>
          <p:nvPr/>
        </p:nvSpPr>
        <p:spPr>
          <a:xfrm>
            <a:off x="7297536" y="1437187"/>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3" name="Freeform 12"/>
          <p:cNvSpPr/>
          <p:nvPr/>
        </p:nvSpPr>
        <p:spPr>
          <a:xfrm>
            <a:off x="3572579" y="549012"/>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4" name="Freeform 13"/>
          <p:cNvSpPr/>
          <p:nvPr/>
        </p:nvSpPr>
        <p:spPr>
          <a:xfrm>
            <a:off x="6215384" y="1892929"/>
            <a:ext cx="1495301" cy="1082971"/>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6" name="Snagit_PPTCA92"/>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0250" y="910126"/>
            <a:ext cx="553447" cy="505144"/>
          </a:xfrm>
          <a:prstGeom prst="rect">
            <a:avLst/>
          </a:prstGeom>
        </p:spPr>
      </p:pic>
      <p:pic>
        <p:nvPicPr>
          <p:cNvPr id="17" name="Picture 16"/>
          <p:cNvPicPr>
            <a:picLocks noChangeAspect="1"/>
          </p:cNvPicPr>
          <p:nvPr/>
        </p:nvPicPr>
        <p:blipFill>
          <a:blip r:embed="rId7">
            <a:clrChange>
              <a:clrFrom>
                <a:srgbClr val="FFFFFF"/>
              </a:clrFrom>
              <a:clrTo>
                <a:srgbClr val="FFFFFF">
                  <a:alpha val="0"/>
                </a:srgbClr>
              </a:clrTo>
            </a:clrChange>
          </a:blip>
          <a:stretch>
            <a:fillRect/>
          </a:stretch>
        </p:blipFill>
        <p:spPr>
          <a:xfrm>
            <a:off x="6087604" y="885773"/>
            <a:ext cx="480586" cy="390959"/>
          </a:xfrm>
          <a:prstGeom prst="rect">
            <a:avLst/>
          </a:prstGeom>
        </p:spPr>
      </p:pic>
      <p:pic>
        <p:nvPicPr>
          <p:cNvPr id="18"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70052" y="1245531"/>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121745" y="177119"/>
            <a:ext cx="1603324" cy="384401"/>
          </a:xfrm>
          <a:prstGeom prst="rect">
            <a:avLst/>
          </a:prstGeom>
          <a:noFill/>
        </p:spPr>
        <p:txBody>
          <a:bodyPr wrap="none" rtlCol="0">
            <a:spAutoFit/>
          </a:bodyPr>
          <a:lstStyle/>
          <a:p>
            <a:pPr defTabSz="661109"/>
            <a:r>
              <a:rPr lang="en-US" sz="1898" dirty="0">
                <a:solidFill>
                  <a:prstClr val="black"/>
                </a:solidFill>
                <a:latin typeface="Arial Unicode MS"/>
              </a:rPr>
              <a:t>Oracle Cloud</a:t>
            </a:r>
            <a:endParaRPr lang="nl-NL" sz="1898" dirty="0" err="1">
              <a:solidFill>
                <a:prstClr val="black"/>
              </a:solidFill>
              <a:latin typeface="Arial Unicode MS"/>
            </a:endParaRPr>
          </a:p>
        </p:txBody>
      </p:sp>
      <p:sp>
        <p:nvSpPr>
          <p:cNvPr id="20" name="TextBox 19"/>
          <p:cNvSpPr txBox="1"/>
          <p:nvPr/>
        </p:nvSpPr>
        <p:spPr>
          <a:xfrm>
            <a:off x="7090447" y="892085"/>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1" name="TextBox 20"/>
          <p:cNvSpPr txBox="1"/>
          <p:nvPr/>
        </p:nvSpPr>
        <p:spPr>
          <a:xfrm>
            <a:off x="5275548" y="841698"/>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2" name="Straight Arrow Connector 21"/>
          <p:cNvCxnSpPr>
            <a:endCxn id="12" idx="1"/>
          </p:cNvCxnSpPr>
          <p:nvPr/>
        </p:nvCxnSpPr>
        <p:spPr>
          <a:xfrm>
            <a:off x="6513806" y="1449815"/>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Rounded Rectangle 22"/>
          <p:cNvSpPr/>
          <p:nvPr/>
        </p:nvSpPr>
        <p:spPr>
          <a:xfrm>
            <a:off x="5515897" y="3800576"/>
            <a:ext cx="3284466" cy="10203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4" name="Picture 2" descr="Image result for logo kafk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00253" y="380057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5792847" y="4314767"/>
            <a:ext cx="1160658"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a:solidFill>
                  <a:prstClr val="white"/>
                </a:solidFill>
                <a:latin typeface="Arial Unicode MS"/>
              </a:rPr>
              <a:t>TWEET_COUNT</a:t>
            </a:r>
            <a:br>
              <a:rPr lang="nl-NL" sz="1266" dirty="0">
                <a:solidFill>
                  <a:prstClr val="white"/>
                </a:solidFill>
                <a:latin typeface="Arial Unicode MS"/>
              </a:rPr>
            </a:br>
            <a:r>
              <a:rPr lang="nl-NL" sz="1266" dirty="0">
                <a:solidFill>
                  <a:prstClr val="white"/>
                </a:solidFill>
                <a:latin typeface="Arial Unicode MS"/>
              </a:rPr>
              <a:t>Topic</a:t>
            </a:r>
          </a:p>
        </p:txBody>
      </p:sp>
      <p:sp>
        <p:nvSpPr>
          <p:cNvPr id="28" name="Rounded Rectangle 27"/>
          <p:cNvSpPr/>
          <p:nvPr/>
        </p:nvSpPr>
        <p:spPr>
          <a:xfrm>
            <a:off x="5806412" y="2969217"/>
            <a:ext cx="1187174"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61109"/>
            <a:r>
              <a:rPr lang="en-US" sz="1055" dirty="0">
                <a:solidFill>
                  <a:prstClr val="black"/>
                </a:solidFill>
                <a:latin typeface="Arial Unicode MS"/>
              </a:rPr>
              <a:t>Running Tweets Aggregation</a:t>
            </a:r>
          </a:p>
        </p:txBody>
      </p:sp>
      <p:sp>
        <p:nvSpPr>
          <p:cNvPr id="30" name="Lightning Bolt 29"/>
          <p:cNvSpPr/>
          <p:nvPr/>
        </p:nvSpPr>
        <p:spPr>
          <a:xfrm>
            <a:off x="6389650" y="399718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pic>
        <p:nvPicPr>
          <p:cNvPr id="31" name="Snagit_PPT51EF"/>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3982" y="3066918"/>
            <a:ext cx="243760" cy="448847"/>
          </a:xfrm>
          <a:prstGeom prst="rect">
            <a:avLst/>
          </a:prstGeom>
        </p:spPr>
      </p:pic>
      <p:sp>
        <p:nvSpPr>
          <p:cNvPr id="33" name="Freeform 32"/>
          <p:cNvSpPr/>
          <p:nvPr/>
        </p:nvSpPr>
        <p:spPr>
          <a:xfrm>
            <a:off x="6694807" y="3180446"/>
            <a:ext cx="519213" cy="1149216"/>
          </a:xfrm>
          <a:custGeom>
            <a:avLst/>
            <a:gdLst>
              <a:gd name="connsiteX0" fmla="*/ 1005840 w 1712973"/>
              <a:gd name="connsiteY0" fmla="*/ 0 h 2179320"/>
              <a:gd name="connsiteX1" fmla="*/ 1691640 w 1712973"/>
              <a:gd name="connsiteY1" fmla="*/ 838200 h 2179320"/>
              <a:gd name="connsiteX2" fmla="*/ 289560 w 1712973"/>
              <a:gd name="connsiteY2" fmla="*/ 1539240 h 2179320"/>
              <a:gd name="connsiteX3" fmla="*/ 0 w 1712973"/>
              <a:gd name="connsiteY3" fmla="*/ 2179320 h 2179320"/>
            </a:gdLst>
            <a:ahLst/>
            <a:cxnLst>
              <a:cxn ang="0">
                <a:pos x="connsiteX0" y="connsiteY0"/>
              </a:cxn>
              <a:cxn ang="0">
                <a:pos x="connsiteX1" y="connsiteY1"/>
              </a:cxn>
              <a:cxn ang="0">
                <a:pos x="connsiteX2" y="connsiteY2"/>
              </a:cxn>
              <a:cxn ang="0">
                <a:pos x="connsiteX3" y="connsiteY3"/>
              </a:cxn>
            </a:cxnLst>
            <a:rect l="l" t="t" r="r" b="b"/>
            <a:pathLst>
              <a:path w="1712973" h="2179320">
                <a:moveTo>
                  <a:pt x="1005840" y="0"/>
                </a:moveTo>
                <a:cubicBezTo>
                  <a:pt x="1408430" y="290830"/>
                  <a:pt x="1811020" y="581660"/>
                  <a:pt x="1691640" y="838200"/>
                </a:cubicBezTo>
                <a:cubicBezTo>
                  <a:pt x="1572260" y="1094740"/>
                  <a:pt x="571500" y="1315720"/>
                  <a:pt x="289560" y="1539240"/>
                </a:cubicBezTo>
                <a:cubicBezTo>
                  <a:pt x="7620" y="1762760"/>
                  <a:pt x="3810" y="1971040"/>
                  <a:pt x="0" y="217932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7" name="Rounded Rectangle 46"/>
          <p:cNvSpPr/>
          <p:nvPr/>
        </p:nvSpPr>
        <p:spPr>
          <a:xfrm>
            <a:off x="3192254" y="3555953"/>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48" name="Picture 28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979110" y="1776859"/>
            <a:ext cx="946114" cy="464734"/>
          </a:xfrm>
          <a:prstGeom prst="rect">
            <a:avLst/>
          </a:prstGeom>
        </p:spPr>
      </p:pic>
      <p:sp>
        <p:nvSpPr>
          <p:cNvPr id="49" name="Rounded Rectangle 48"/>
          <p:cNvSpPr/>
          <p:nvPr/>
        </p:nvSpPr>
        <p:spPr>
          <a:xfrm>
            <a:off x="1413449" y="2195362"/>
            <a:ext cx="716394" cy="406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0" name="Rounded Rectangle 49"/>
          <p:cNvSpPr/>
          <p:nvPr/>
        </p:nvSpPr>
        <p:spPr>
          <a:xfrm>
            <a:off x="1957790" y="2445462"/>
            <a:ext cx="739708" cy="41054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1" name="Picture 2" descr="Image result for logo html5"/>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849540" y="1779310"/>
            <a:ext cx="421123" cy="421123"/>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1559039" y="2744451"/>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3" name="Rounded Rectangle 52"/>
          <p:cNvSpPr/>
          <p:nvPr/>
        </p:nvSpPr>
        <p:spPr>
          <a:xfrm>
            <a:off x="1866096" y="305249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4" name="Picture 2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3318" y="3271885"/>
            <a:ext cx="286004" cy="201364"/>
          </a:xfrm>
          <a:prstGeom prst="rect">
            <a:avLst/>
          </a:prstGeom>
        </p:spPr>
      </p:pic>
      <p:pic>
        <p:nvPicPr>
          <p:cNvPr id="55" name="Picture 2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63298" y="2744451"/>
            <a:ext cx="435806" cy="306834"/>
          </a:xfrm>
          <a:prstGeom prst="rect">
            <a:avLst/>
          </a:prstGeom>
        </p:spPr>
      </p:pic>
      <p:pic>
        <p:nvPicPr>
          <p:cNvPr id="56" name="Picture 28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8502" y="2268950"/>
            <a:ext cx="435806" cy="306834"/>
          </a:xfrm>
          <a:prstGeom prst="rect">
            <a:avLst/>
          </a:prstGeom>
        </p:spPr>
      </p:pic>
      <p:pic>
        <p:nvPicPr>
          <p:cNvPr id="57"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72932" y="3523734"/>
            <a:ext cx="1538900" cy="76945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127.0.0.1:3000/images/like-tweet.jpg"/>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39586" y="3226802"/>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9" name="Left Arrow 68"/>
          <p:cNvSpPr/>
          <p:nvPr/>
        </p:nvSpPr>
        <p:spPr>
          <a:xfrm rot="2939809">
            <a:off x="2521887" y="3279881"/>
            <a:ext cx="928181" cy="6832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SSE</a:t>
            </a:r>
            <a:endParaRPr lang="nl-NL" sz="1266" dirty="0">
              <a:solidFill>
                <a:prstClr val="white"/>
              </a:solidFill>
              <a:latin typeface="Arial Unicode MS"/>
            </a:endParaRPr>
          </a:p>
        </p:txBody>
      </p:sp>
      <p:sp>
        <p:nvSpPr>
          <p:cNvPr id="74" name="Left-Right Arrow 73"/>
          <p:cNvSpPr/>
          <p:nvPr/>
        </p:nvSpPr>
        <p:spPr>
          <a:xfrm>
            <a:off x="4922716" y="3908459"/>
            <a:ext cx="540459" cy="2874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75" name="Right Arrow 74"/>
          <p:cNvSpPr/>
          <p:nvPr/>
        </p:nvSpPr>
        <p:spPr>
          <a:xfrm>
            <a:off x="466911" y="473143"/>
            <a:ext cx="2023536" cy="1257517"/>
          </a:xfrm>
          <a:prstGeom prst="rightArrow">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r>
              <a:rPr lang="en-US" sz="1266" dirty="0" err="1">
                <a:solidFill>
                  <a:prstClr val="black"/>
                </a:solidFill>
                <a:latin typeface="Arial Unicode MS"/>
              </a:rPr>
              <a:t>IoT</a:t>
            </a:r>
            <a:r>
              <a:rPr lang="en-US" sz="1266" dirty="0">
                <a:solidFill>
                  <a:prstClr val="black"/>
                </a:solidFill>
                <a:latin typeface="Arial Unicode MS"/>
              </a:rPr>
              <a:t> metrics from hundreds of devices</a:t>
            </a:r>
            <a:endParaRPr lang="nl-NL" sz="1266" dirty="0">
              <a:solidFill>
                <a:prstClr val="black"/>
              </a:solidFill>
              <a:latin typeface="Arial Unicode MS"/>
            </a:endParaRPr>
          </a:p>
        </p:txBody>
      </p:sp>
      <p:sp>
        <p:nvSpPr>
          <p:cNvPr id="76" name="Right Arrow 75"/>
          <p:cNvSpPr/>
          <p:nvPr/>
        </p:nvSpPr>
        <p:spPr>
          <a:xfrm>
            <a:off x="466911" y="473143"/>
            <a:ext cx="2023536" cy="125751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61109"/>
            <a:r>
              <a:rPr lang="en-US" sz="1266" dirty="0">
                <a:solidFill>
                  <a:prstClr val="black"/>
                </a:solidFill>
                <a:latin typeface="Arial Unicode MS"/>
              </a:rPr>
              <a:t>User actions &amp; click events from </a:t>
            </a:r>
            <a:r>
              <a:rPr lang="en-US" sz="1266" dirty="0" err="1">
                <a:solidFill>
                  <a:prstClr val="black"/>
                </a:solidFill>
                <a:latin typeface="Arial Unicode MS"/>
              </a:rPr>
              <a:t>webshop</a:t>
            </a:r>
            <a:endParaRPr lang="nl-NL" sz="1266" dirty="0">
              <a:solidFill>
                <a:prstClr val="black"/>
              </a:solidFill>
              <a:latin typeface="Arial Unicode MS"/>
            </a:endParaRPr>
          </a:p>
        </p:txBody>
      </p:sp>
      <p:sp>
        <p:nvSpPr>
          <p:cNvPr id="77" name="Right Arrow 76"/>
          <p:cNvSpPr/>
          <p:nvPr/>
        </p:nvSpPr>
        <p:spPr>
          <a:xfrm>
            <a:off x="466911" y="473143"/>
            <a:ext cx="2023536" cy="125751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Live Traffic Events</a:t>
            </a:r>
            <a:endParaRPr lang="nl-NL" sz="1266" dirty="0">
              <a:solidFill>
                <a:prstClr val="black"/>
              </a:solidFill>
              <a:latin typeface="Arial Unicode MS"/>
            </a:endParaRPr>
          </a:p>
        </p:txBody>
      </p:sp>
      <p:sp>
        <p:nvSpPr>
          <p:cNvPr id="78" name="Right Arrow 77"/>
          <p:cNvSpPr/>
          <p:nvPr/>
        </p:nvSpPr>
        <p:spPr>
          <a:xfrm>
            <a:off x="466911" y="473143"/>
            <a:ext cx="2023536" cy="1257517"/>
          </a:xfrm>
          <a:prstGeom prst="rightArrow">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err="1">
                <a:solidFill>
                  <a:prstClr val="black"/>
                </a:solidFill>
                <a:latin typeface="Arial Unicode MS"/>
              </a:rPr>
              <a:t>Microservices</a:t>
            </a:r>
            <a:r>
              <a:rPr lang="en-US" sz="1266" dirty="0">
                <a:solidFill>
                  <a:prstClr val="black"/>
                </a:solidFill>
                <a:latin typeface="Arial Unicode MS"/>
              </a:rPr>
              <a:t> chatter</a:t>
            </a:r>
            <a:endParaRPr lang="nl-NL" sz="1266" dirty="0">
              <a:solidFill>
                <a:prstClr val="black"/>
              </a:solidFill>
              <a:latin typeface="Arial Unicode MS"/>
            </a:endParaRPr>
          </a:p>
        </p:txBody>
      </p:sp>
      <p:sp>
        <p:nvSpPr>
          <p:cNvPr id="79" name="Right Arrow 78"/>
          <p:cNvSpPr/>
          <p:nvPr/>
        </p:nvSpPr>
        <p:spPr>
          <a:xfrm>
            <a:off x="466911" y="473143"/>
            <a:ext cx="2023536" cy="1257517"/>
          </a:xfrm>
          <a:prstGeom prst="rightArrow">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Social Media events (Facebook, </a:t>
            </a:r>
            <a:r>
              <a:rPr lang="en-US" sz="1266" dirty="0" err="1">
                <a:solidFill>
                  <a:prstClr val="black"/>
                </a:solidFill>
                <a:latin typeface="Arial Unicode MS"/>
              </a:rPr>
              <a:t>Whatsapp</a:t>
            </a:r>
            <a:r>
              <a:rPr lang="en-US" sz="1266" dirty="0">
                <a:solidFill>
                  <a:prstClr val="black"/>
                </a:solidFill>
                <a:latin typeface="Arial Unicode MS"/>
              </a:rPr>
              <a:t>, …)</a:t>
            </a:r>
            <a:endParaRPr lang="nl-NL" sz="1266" dirty="0">
              <a:solidFill>
                <a:prstClr val="black"/>
              </a:solidFill>
              <a:latin typeface="Arial Unicode MS"/>
            </a:endParaRPr>
          </a:p>
        </p:txBody>
      </p:sp>
      <p:sp>
        <p:nvSpPr>
          <p:cNvPr id="80" name="Right Arrow 79"/>
          <p:cNvSpPr/>
          <p:nvPr/>
        </p:nvSpPr>
        <p:spPr>
          <a:xfrm>
            <a:off x="466911" y="473143"/>
            <a:ext cx="2023536" cy="1257517"/>
          </a:xfrm>
          <a:prstGeom prst="rightArrow">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IT Operations – monitoring metrics</a:t>
            </a:r>
            <a:endParaRPr lang="nl-NL" sz="1266" dirty="0">
              <a:solidFill>
                <a:prstClr val="black"/>
              </a:solidFill>
              <a:latin typeface="Arial Unicode MS"/>
            </a:endParaRPr>
          </a:p>
        </p:txBody>
      </p:sp>
      <p:pic>
        <p:nvPicPr>
          <p:cNvPr id="42" name="Picture 41"/>
          <p:cNvPicPr>
            <a:picLocks noChangeAspect="1"/>
          </p:cNvPicPr>
          <p:nvPr/>
        </p:nvPicPr>
        <p:blipFill>
          <a:blip r:embed="rId13"/>
          <a:stretch>
            <a:fillRect/>
          </a:stretch>
        </p:blipFill>
        <p:spPr>
          <a:xfrm>
            <a:off x="2754250" y="616066"/>
            <a:ext cx="1325869" cy="725945"/>
          </a:xfrm>
          <a:prstGeom prst="rect">
            <a:avLst/>
          </a:prstGeom>
        </p:spPr>
      </p:pic>
      <p:pic>
        <p:nvPicPr>
          <p:cNvPr id="59" name="Picture 58"/>
          <p:cNvPicPr>
            <a:picLocks noChangeAspect="1"/>
          </p:cNvPicPr>
          <p:nvPr/>
        </p:nvPicPr>
        <p:blipFill>
          <a:blip r:embed="rId14"/>
          <a:stretch>
            <a:fillRect/>
          </a:stretch>
        </p:blipFill>
        <p:spPr>
          <a:xfrm>
            <a:off x="2831654" y="674384"/>
            <a:ext cx="1218920" cy="847531"/>
          </a:xfrm>
          <a:prstGeom prst="rect">
            <a:avLst/>
          </a:prstGeom>
        </p:spPr>
      </p:pic>
      <p:pic>
        <p:nvPicPr>
          <p:cNvPr id="2052" name="Picture 4" descr="heavy traffic with red light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737355" y="634365"/>
            <a:ext cx="1134718" cy="8510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icroservice chatter"/>
          <p:cNvPicPr>
            <a:picLocks noChangeAspect="1" noChangeArrowheads="1"/>
          </p:cNvPicPr>
          <p:nvPr/>
        </p:nvPicPr>
        <p:blipFill>
          <a:blip r:embed="rId16" cstate="print">
            <a:extLst>
              <a:ext uri="{BEBA8EAE-BF5A-486C-A8C5-ECC9F3942E4B}">
                <a14:imgProps xmlns:a14="http://schemas.microsoft.com/office/drawing/2010/main">
                  <a14:imgLayer r:embed="rId17">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2760274" y="658830"/>
            <a:ext cx="1275937" cy="758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8" name="Picture 57"/>
          <p:cNvPicPr>
            <a:picLocks noChangeAspect="1"/>
          </p:cNvPicPr>
          <p:nvPr/>
        </p:nvPicPr>
        <p:blipFill>
          <a:blip r:embed="rId18"/>
          <a:stretch>
            <a:fillRect/>
          </a:stretch>
        </p:blipFill>
        <p:spPr>
          <a:xfrm>
            <a:off x="2780402" y="687150"/>
            <a:ext cx="1261834" cy="754162"/>
          </a:xfrm>
          <a:prstGeom prst="rect">
            <a:avLst/>
          </a:prstGeom>
        </p:spPr>
      </p:pic>
      <p:pic>
        <p:nvPicPr>
          <p:cNvPr id="2054" name="Picture 6" descr="Image result for it analytics"/>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697498" y="533324"/>
            <a:ext cx="1388883" cy="999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02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250" fill="hold"/>
                                        <p:tgtEl>
                                          <p:spTgt spid="75"/>
                                        </p:tgtEl>
                                        <p:attrNameLst>
                                          <p:attrName>ppt_x</p:attrName>
                                        </p:attrNameLst>
                                      </p:cBhvr>
                                      <p:tavLst>
                                        <p:tav tm="0">
                                          <p:val>
                                            <p:strVal val="#ppt_x"/>
                                          </p:val>
                                        </p:tav>
                                        <p:tav tm="100000">
                                          <p:val>
                                            <p:strVal val="#ppt_x"/>
                                          </p:val>
                                        </p:tav>
                                      </p:tavLst>
                                    </p:anim>
                                    <p:anim calcmode="lin" valueType="num">
                                      <p:cBhvr additive="base">
                                        <p:cTn id="8" dur="1250" fill="hold"/>
                                        <p:tgtEl>
                                          <p:spTgt spid="75"/>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75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250"/>
                            </p:stCondLst>
                            <p:childTnLst>
                              <p:par>
                                <p:cTn id="13" presetID="2" presetClass="entr" presetSubtype="1" fill="hold" grpId="0" nodeType="after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1250" fill="hold"/>
                                        <p:tgtEl>
                                          <p:spTgt spid="76"/>
                                        </p:tgtEl>
                                        <p:attrNameLst>
                                          <p:attrName>ppt_x</p:attrName>
                                        </p:attrNameLst>
                                      </p:cBhvr>
                                      <p:tavLst>
                                        <p:tav tm="0">
                                          <p:val>
                                            <p:strVal val="#ppt_x"/>
                                          </p:val>
                                        </p:tav>
                                        <p:tav tm="100000">
                                          <p:val>
                                            <p:strVal val="#ppt_x"/>
                                          </p:val>
                                        </p:tav>
                                      </p:tavLst>
                                    </p:anim>
                                    <p:anim calcmode="lin" valueType="num">
                                      <p:cBhvr additive="base">
                                        <p:cTn id="16" dur="1250" fill="hold"/>
                                        <p:tgtEl>
                                          <p:spTgt spid="76"/>
                                        </p:tgtEl>
                                        <p:attrNameLst>
                                          <p:attrName>ppt_y</p:attrName>
                                        </p:attrNameLst>
                                      </p:cBhvr>
                                      <p:tavLst>
                                        <p:tav tm="0">
                                          <p:val>
                                            <p:strVal val="0-#ppt_h/2"/>
                                          </p:val>
                                        </p:tav>
                                        <p:tav tm="100000">
                                          <p:val>
                                            <p:strVal val="#ppt_y"/>
                                          </p:val>
                                        </p:tav>
                                      </p:tavLst>
                                    </p:anim>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childTnLst>
                          </p:cTn>
                        </p:par>
                        <p:par>
                          <p:cTn id="21" fill="hold">
                            <p:stCondLst>
                              <p:cond delay="3000"/>
                            </p:stCondLst>
                            <p:childTnLst>
                              <p:par>
                                <p:cTn id="22" presetID="2" presetClass="entr" presetSubtype="1" fill="hold" grpId="0" nodeType="afterEffect">
                                  <p:stCondLst>
                                    <p:cond delay="0"/>
                                  </p:stCondLst>
                                  <p:childTnLst>
                                    <p:set>
                                      <p:cBhvr>
                                        <p:cTn id="23" dur="1" fill="hold">
                                          <p:stCondLst>
                                            <p:cond delay="0"/>
                                          </p:stCondLst>
                                        </p:cTn>
                                        <p:tgtEl>
                                          <p:spTgt spid="77"/>
                                        </p:tgtEl>
                                        <p:attrNameLst>
                                          <p:attrName>style.visibility</p:attrName>
                                        </p:attrNameLst>
                                      </p:cBhvr>
                                      <p:to>
                                        <p:strVal val="visible"/>
                                      </p:to>
                                    </p:set>
                                    <p:anim calcmode="lin" valueType="num">
                                      <p:cBhvr additive="base">
                                        <p:cTn id="24" dur="1250" fill="hold"/>
                                        <p:tgtEl>
                                          <p:spTgt spid="77"/>
                                        </p:tgtEl>
                                        <p:attrNameLst>
                                          <p:attrName>ppt_x</p:attrName>
                                        </p:attrNameLst>
                                      </p:cBhvr>
                                      <p:tavLst>
                                        <p:tav tm="0">
                                          <p:val>
                                            <p:strVal val="#ppt_x"/>
                                          </p:val>
                                        </p:tav>
                                        <p:tav tm="100000">
                                          <p:val>
                                            <p:strVal val="#ppt_x"/>
                                          </p:val>
                                        </p:tav>
                                      </p:tavLst>
                                    </p:anim>
                                    <p:anim calcmode="lin" valueType="num">
                                      <p:cBhvr additive="base">
                                        <p:cTn id="25" dur="1250" fill="hold"/>
                                        <p:tgtEl>
                                          <p:spTgt spid="77"/>
                                        </p:tgtEl>
                                        <p:attrNameLst>
                                          <p:attrName>ppt_y</p:attrName>
                                        </p:attrNameLst>
                                      </p:cBhvr>
                                      <p:tavLst>
                                        <p:tav tm="0">
                                          <p:val>
                                            <p:strVal val="0-#ppt_h/2"/>
                                          </p:val>
                                        </p:tav>
                                        <p:tav tm="100000">
                                          <p:val>
                                            <p:strVal val="#ppt_y"/>
                                          </p:val>
                                        </p:tav>
                                      </p:tavLst>
                                    </p:anim>
                                  </p:childTnLst>
                                </p:cTn>
                              </p:par>
                              <p:par>
                                <p:cTn id="26" presetID="10" presetClass="entr" presetSubtype="0" fill="hold" nodeType="withEffect">
                                  <p:stCondLst>
                                    <p:cond delay="750"/>
                                  </p:stCondLst>
                                  <p:childTnLst>
                                    <p:set>
                                      <p:cBhvr>
                                        <p:cTn id="27" dur="1" fill="hold">
                                          <p:stCondLst>
                                            <p:cond delay="0"/>
                                          </p:stCondLst>
                                        </p:cTn>
                                        <p:tgtEl>
                                          <p:spTgt spid="2052"/>
                                        </p:tgtEl>
                                        <p:attrNameLst>
                                          <p:attrName>style.visibility</p:attrName>
                                        </p:attrNameLst>
                                      </p:cBhvr>
                                      <p:to>
                                        <p:strVal val="visible"/>
                                      </p:to>
                                    </p:set>
                                    <p:animEffect transition="in" filter="fade">
                                      <p:cBhvr>
                                        <p:cTn id="28" dur="1500"/>
                                        <p:tgtEl>
                                          <p:spTgt spid="2052"/>
                                        </p:tgtEl>
                                      </p:cBhvr>
                                    </p:animEffect>
                                  </p:childTnLst>
                                </p:cTn>
                              </p:par>
                            </p:childTnLst>
                          </p:cTn>
                        </p:par>
                        <p:par>
                          <p:cTn id="29" fill="hold">
                            <p:stCondLst>
                              <p:cond delay="5250"/>
                            </p:stCondLst>
                            <p:childTnLst>
                              <p:par>
                                <p:cTn id="30" presetID="2" presetClass="entr" presetSubtype="1" fill="hold" grpId="0" nodeType="afterEffect">
                                  <p:stCondLst>
                                    <p:cond delay="500"/>
                                  </p:stCondLst>
                                  <p:childTnLst>
                                    <p:set>
                                      <p:cBhvr>
                                        <p:cTn id="31" dur="1" fill="hold">
                                          <p:stCondLst>
                                            <p:cond delay="0"/>
                                          </p:stCondLst>
                                        </p:cTn>
                                        <p:tgtEl>
                                          <p:spTgt spid="78"/>
                                        </p:tgtEl>
                                        <p:attrNameLst>
                                          <p:attrName>style.visibility</p:attrName>
                                        </p:attrNameLst>
                                      </p:cBhvr>
                                      <p:to>
                                        <p:strVal val="visible"/>
                                      </p:to>
                                    </p:set>
                                    <p:anim calcmode="lin" valueType="num">
                                      <p:cBhvr additive="base">
                                        <p:cTn id="32" dur="1250" fill="hold"/>
                                        <p:tgtEl>
                                          <p:spTgt spid="78"/>
                                        </p:tgtEl>
                                        <p:attrNameLst>
                                          <p:attrName>ppt_x</p:attrName>
                                        </p:attrNameLst>
                                      </p:cBhvr>
                                      <p:tavLst>
                                        <p:tav tm="0">
                                          <p:val>
                                            <p:strVal val="#ppt_x"/>
                                          </p:val>
                                        </p:tav>
                                        <p:tav tm="100000">
                                          <p:val>
                                            <p:strVal val="#ppt_x"/>
                                          </p:val>
                                        </p:tav>
                                      </p:tavLst>
                                    </p:anim>
                                    <p:anim calcmode="lin" valueType="num">
                                      <p:cBhvr additive="base">
                                        <p:cTn id="33" dur="1250" fill="hold"/>
                                        <p:tgtEl>
                                          <p:spTgt spid="78"/>
                                        </p:tgtEl>
                                        <p:attrNameLst>
                                          <p:attrName>ppt_y</p:attrName>
                                        </p:attrNameLst>
                                      </p:cBhvr>
                                      <p:tavLst>
                                        <p:tav tm="0">
                                          <p:val>
                                            <p:strVal val="0-#ppt_h/2"/>
                                          </p:val>
                                        </p:tav>
                                        <p:tav tm="100000">
                                          <p:val>
                                            <p:strVal val="#ppt_y"/>
                                          </p:val>
                                        </p:tav>
                                      </p:tavLst>
                                    </p:anim>
                                  </p:childTnLst>
                                </p:cTn>
                              </p:par>
                              <p:par>
                                <p:cTn id="34" presetID="10" presetClass="entr" presetSubtype="0" fill="hold" nodeType="withEffect">
                                  <p:stCondLst>
                                    <p:cond delay="1000"/>
                                  </p:stCondLst>
                                  <p:childTnLst>
                                    <p:set>
                                      <p:cBhvr>
                                        <p:cTn id="35" dur="1" fill="hold">
                                          <p:stCondLst>
                                            <p:cond delay="0"/>
                                          </p:stCondLst>
                                        </p:cTn>
                                        <p:tgtEl>
                                          <p:spTgt spid="2056"/>
                                        </p:tgtEl>
                                        <p:attrNameLst>
                                          <p:attrName>style.visibility</p:attrName>
                                        </p:attrNameLst>
                                      </p:cBhvr>
                                      <p:to>
                                        <p:strVal val="visible"/>
                                      </p:to>
                                    </p:set>
                                    <p:animEffect transition="in" filter="fade">
                                      <p:cBhvr>
                                        <p:cTn id="36" dur="1000"/>
                                        <p:tgtEl>
                                          <p:spTgt spid="2056"/>
                                        </p:tgtEl>
                                      </p:cBhvr>
                                    </p:animEffect>
                                  </p:childTnLst>
                                </p:cTn>
                              </p:par>
                            </p:childTnLst>
                          </p:cTn>
                        </p:par>
                        <p:par>
                          <p:cTn id="37" fill="hold">
                            <p:stCondLst>
                              <p:cond delay="7250"/>
                            </p:stCondLst>
                            <p:childTnLst>
                              <p:par>
                                <p:cTn id="38" presetID="2" presetClass="entr" presetSubtype="1" fill="hold" grpId="0" nodeType="afterEffect">
                                  <p:stCondLst>
                                    <p:cond delay="250"/>
                                  </p:stCondLst>
                                  <p:childTnLst>
                                    <p:set>
                                      <p:cBhvr>
                                        <p:cTn id="39" dur="1" fill="hold">
                                          <p:stCondLst>
                                            <p:cond delay="0"/>
                                          </p:stCondLst>
                                        </p:cTn>
                                        <p:tgtEl>
                                          <p:spTgt spid="79"/>
                                        </p:tgtEl>
                                        <p:attrNameLst>
                                          <p:attrName>style.visibility</p:attrName>
                                        </p:attrNameLst>
                                      </p:cBhvr>
                                      <p:to>
                                        <p:strVal val="visible"/>
                                      </p:to>
                                    </p:set>
                                    <p:anim calcmode="lin" valueType="num">
                                      <p:cBhvr additive="base">
                                        <p:cTn id="40" dur="1250" fill="hold"/>
                                        <p:tgtEl>
                                          <p:spTgt spid="79"/>
                                        </p:tgtEl>
                                        <p:attrNameLst>
                                          <p:attrName>ppt_x</p:attrName>
                                        </p:attrNameLst>
                                      </p:cBhvr>
                                      <p:tavLst>
                                        <p:tav tm="0">
                                          <p:val>
                                            <p:strVal val="#ppt_x"/>
                                          </p:val>
                                        </p:tav>
                                        <p:tav tm="100000">
                                          <p:val>
                                            <p:strVal val="#ppt_x"/>
                                          </p:val>
                                        </p:tav>
                                      </p:tavLst>
                                    </p:anim>
                                    <p:anim calcmode="lin" valueType="num">
                                      <p:cBhvr additive="base">
                                        <p:cTn id="41" dur="1250" fill="hold"/>
                                        <p:tgtEl>
                                          <p:spTgt spid="79"/>
                                        </p:tgtEl>
                                        <p:attrNameLst>
                                          <p:attrName>ppt_y</p:attrName>
                                        </p:attrNameLst>
                                      </p:cBhvr>
                                      <p:tavLst>
                                        <p:tav tm="0">
                                          <p:val>
                                            <p:strVal val="0-#ppt_h/2"/>
                                          </p:val>
                                        </p:tav>
                                        <p:tav tm="100000">
                                          <p:val>
                                            <p:strVal val="#ppt_y"/>
                                          </p:val>
                                        </p:tav>
                                      </p:tavLst>
                                    </p:anim>
                                  </p:childTnLst>
                                </p:cTn>
                              </p:par>
                            </p:childTnLst>
                          </p:cTn>
                        </p:par>
                        <p:par>
                          <p:cTn id="42" fill="hold">
                            <p:stCondLst>
                              <p:cond delay="8750"/>
                            </p:stCondLst>
                            <p:childTnLst>
                              <p:par>
                                <p:cTn id="43" presetID="10" presetClass="entr" presetSubtype="0" fill="hold" nodeType="after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childTnLst>
                          </p:cTn>
                        </p:par>
                        <p:par>
                          <p:cTn id="46" fill="hold">
                            <p:stCondLst>
                              <p:cond delay="9250"/>
                            </p:stCondLst>
                            <p:childTnLst>
                              <p:par>
                                <p:cTn id="47" presetID="2" presetClass="entr" presetSubtype="1" fill="hold" grpId="0" nodeType="afterEffect">
                                  <p:stCondLst>
                                    <p:cond delay="25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1250" fill="hold"/>
                                        <p:tgtEl>
                                          <p:spTgt spid="80"/>
                                        </p:tgtEl>
                                        <p:attrNameLst>
                                          <p:attrName>ppt_x</p:attrName>
                                        </p:attrNameLst>
                                      </p:cBhvr>
                                      <p:tavLst>
                                        <p:tav tm="0">
                                          <p:val>
                                            <p:strVal val="#ppt_x"/>
                                          </p:val>
                                        </p:tav>
                                        <p:tav tm="100000">
                                          <p:val>
                                            <p:strVal val="#ppt_x"/>
                                          </p:val>
                                        </p:tav>
                                      </p:tavLst>
                                    </p:anim>
                                    <p:anim calcmode="lin" valueType="num">
                                      <p:cBhvr additive="base">
                                        <p:cTn id="50" dur="1250" fill="hold"/>
                                        <p:tgtEl>
                                          <p:spTgt spid="80"/>
                                        </p:tgtEl>
                                        <p:attrNameLst>
                                          <p:attrName>ppt_y</p:attrName>
                                        </p:attrNameLst>
                                      </p:cBhvr>
                                      <p:tavLst>
                                        <p:tav tm="0">
                                          <p:val>
                                            <p:strVal val="0-#ppt_h/2"/>
                                          </p:val>
                                        </p:tav>
                                        <p:tav tm="100000">
                                          <p:val>
                                            <p:strVal val="#ppt_y"/>
                                          </p:val>
                                        </p:tav>
                                      </p:tavLst>
                                    </p:anim>
                                  </p:childTnLst>
                                </p:cTn>
                              </p:par>
                            </p:childTnLst>
                          </p:cTn>
                        </p:par>
                        <p:par>
                          <p:cTn id="51" fill="hold">
                            <p:stCondLst>
                              <p:cond delay="10750"/>
                            </p:stCondLst>
                            <p:childTnLst>
                              <p:par>
                                <p:cTn id="52" presetID="10" presetClass="entr" presetSubtype="0" fill="hold" nodeType="afterEffect">
                                  <p:stCondLst>
                                    <p:cond delay="0"/>
                                  </p:stCondLst>
                                  <p:childTnLst>
                                    <p:set>
                                      <p:cBhvr>
                                        <p:cTn id="53" dur="1" fill="hold">
                                          <p:stCondLst>
                                            <p:cond delay="0"/>
                                          </p:stCondLst>
                                        </p:cTn>
                                        <p:tgtEl>
                                          <p:spTgt spid="2054"/>
                                        </p:tgtEl>
                                        <p:attrNameLst>
                                          <p:attrName>style.visibility</p:attrName>
                                        </p:attrNameLst>
                                      </p:cBhvr>
                                      <p:to>
                                        <p:strVal val="visible"/>
                                      </p:to>
                                    </p:set>
                                    <p:animEffect transition="in" filter="fade">
                                      <p:cBhvr>
                                        <p:cTn id="54"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6164826" y="983363"/>
            <a:ext cx="2654709"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8" name="TextBox 47"/>
          <p:cNvSpPr txBox="1"/>
          <p:nvPr/>
        </p:nvSpPr>
        <p:spPr>
          <a:xfrm>
            <a:off x="6773717" y="1064060"/>
            <a:ext cx="1734449" cy="246221"/>
          </a:xfrm>
          <a:prstGeom prst="rect">
            <a:avLst/>
          </a:prstGeom>
          <a:noFill/>
        </p:spPr>
        <p:txBody>
          <a:bodyPr wrap="none" lIns="0" tIns="0" rIns="0" bIns="0" rtlCol="0">
            <a:spAutoFit/>
          </a:bodyPr>
          <a:lstStyle/>
          <a:p>
            <a:r>
              <a:rPr lang="en-US" sz="1600" i="1" dirty="0"/>
              <a:t>Order </a:t>
            </a:r>
            <a:r>
              <a:rPr lang="en-US" sz="1600" i="1" dirty="0" err="1"/>
              <a:t>Microservice</a:t>
            </a:r>
            <a:endParaRPr lang="nl-NL" sz="1600" i="1" dirty="0" err="1"/>
          </a:p>
        </p:txBody>
      </p:sp>
      <p:sp>
        <p:nvSpPr>
          <p:cNvPr id="28" name="Cloud 27"/>
          <p:cNvSpPr/>
          <p:nvPr/>
        </p:nvSpPr>
        <p:spPr>
          <a:xfrm>
            <a:off x="3559685" y="1976284"/>
            <a:ext cx="2214309" cy="1688690"/>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272845" y="988142"/>
            <a:ext cx="3170903"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7" name="Cloud 6"/>
          <p:cNvSpPr/>
          <p:nvPr/>
        </p:nvSpPr>
        <p:spPr>
          <a:xfrm>
            <a:off x="488275" y="3104536"/>
            <a:ext cx="2824316" cy="16886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en-US" dirty="0"/>
              <a:t>Demo – Maintaining Derived Data in Bounded Context </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70</a:t>
            </a:fld>
            <a:endParaRPr lang="nl-NL"/>
          </a:p>
        </p:txBody>
      </p:sp>
      <p:pic>
        <p:nvPicPr>
          <p:cNvPr id="6" name="Picture 5">
            <a:hlinkClick r:id="rId2"/>
          </p:cNvPr>
          <p:cNvPicPr>
            <a:picLocks noChangeAspect="1"/>
          </p:cNvPicPr>
          <p:nvPr/>
        </p:nvPicPr>
        <p:blipFill>
          <a:blip r:embed="rId3"/>
          <a:stretch>
            <a:fillRect/>
          </a:stretch>
        </p:blipFill>
        <p:spPr>
          <a:xfrm>
            <a:off x="993675" y="3996279"/>
            <a:ext cx="1155698" cy="528319"/>
          </a:xfrm>
          <a:prstGeom prst="rect">
            <a:avLst/>
          </a:prstGeom>
        </p:spPr>
      </p:pic>
      <p:pic>
        <p:nvPicPr>
          <p:cNvPr id="20482" name="Picture 2" descr="Image result for mongodb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343" y="3405960"/>
            <a:ext cx="1425229" cy="376230"/>
          </a:xfrm>
          <a:prstGeom prst="rect">
            <a:avLst/>
          </a:prstGeom>
          <a:noFill/>
          <a:extLst>
            <a:ext uri="{909E8E84-426E-40DD-AFC4-6F175D3DCCD1}">
              <a14:hiddenFill xmlns:a14="http://schemas.microsoft.com/office/drawing/2010/main">
                <a:solidFill>
                  <a:srgbClr val="FFFFFF"/>
                </a:solidFill>
              </a14:hiddenFill>
            </a:ext>
          </a:extLst>
        </p:spPr>
      </p:pic>
      <p:sp>
        <p:nvSpPr>
          <p:cNvPr id="8" name="Can 7"/>
          <p:cNvSpPr/>
          <p:nvPr/>
        </p:nvSpPr>
        <p:spPr>
          <a:xfrm>
            <a:off x="2339199" y="3782190"/>
            <a:ext cx="619432" cy="4782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loud 9"/>
          <p:cNvSpPr/>
          <p:nvPr/>
        </p:nvSpPr>
        <p:spPr>
          <a:xfrm>
            <a:off x="589936" y="1500578"/>
            <a:ext cx="2442436" cy="14040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 name="Group 8"/>
          <p:cNvGrpSpPr/>
          <p:nvPr/>
        </p:nvGrpSpPr>
        <p:grpSpPr>
          <a:xfrm>
            <a:off x="999721" y="1747961"/>
            <a:ext cx="1621909" cy="856668"/>
            <a:chOff x="1125047" y="1169677"/>
            <a:chExt cx="2679222" cy="1515791"/>
          </a:xfrm>
        </p:grpSpPr>
        <p:sp>
          <p:nvSpPr>
            <p:cNvPr id="11" name="Rounded Rectangle 10">
              <a:hlinkClick r:id="rId5"/>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1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80580" y="1169677"/>
              <a:ext cx="1778051" cy="830997"/>
            </a:xfrm>
            <a:prstGeom prst="rect">
              <a:avLst/>
            </a:prstGeom>
            <a:noFill/>
          </p:spPr>
          <p:txBody>
            <a:bodyPr wrap="none" rtlCol="0">
              <a:spAutoFit/>
            </a:bodyPr>
            <a:lstStyle/>
            <a:p>
              <a:r>
                <a:rPr lang="en-US" dirty="0"/>
                <a:t>Application </a:t>
              </a:r>
              <a:br>
                <a:rPr lang="en-US" dirty="0"/>
              </a:br>
              <a:r>
                <a:rPr lang="en-US" dirty="0"/>
                <a:t>Container</a:t>
              </a:r>
              <a:endParaRPr lang="nl-NL" dirty="0" err="1"/>
            </a:p>
          </p:txBody>
        </p:sp>
      </p:grpSp>
      <p:cxnSp>
        <p:nvCxnSpPr>
          <p:cNvPr id="16" name="Elbow Connector 15"/>
          <p:cNvCxnSpPr>
            <a:stCxn id="13" idx="2"/>
            <a:endCxn id="8" idx="1"/>
          </p:cNvCxnSpPr>
          <p:nvPr/>
        </p:nvCxnSpPr>
        <p:spPr>
          <a:xfrm rot="16200000" flipH="1">
            <a:off x="1648396" y="2781670"/>
            <a:ext cx="1177561" cy="823478"/>
          </a:xfrm>
          <a:prstGeom prst="bentConnector3">
            <a:avLst>
              <a:gd name="adj1" fmla="val 2870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51267" y="1061571"/>
            <a:ext cx="2098331" cy="246221"/>
          </a:xfrm>
          <a:prstGeom prst="rect">
            <a:avLst/>
          </a:prstGeom>
          <a:noFill/>
        </p:spPr>
        <p:txBody>
          <a:bodyPr wrap="none" lIns="0" tIns="0" rIns="0" bIns="0" rtlCol="0">
            <a:spAutoFit/>
          </a:bodyPr>
          <a:lstStyle/>
          <a:p>
            <a:r>
              <a:rPr lang="en-US" sz="1600" i="1" dirty="0"/>
              <a:t>Customer </a:t>
            </a:r>
            <a:r>
              <a:rPr lang="en-US" sz="1600" i="1" dirty="0" err="1"/>
              <a:t>Microservice</a:t>
            </a:r>
            <a:endParaRPr lang="nl-NL" sz="1600" i="1" dirty="0" err="1"/>
          </a:p>
        </p:txBody>
      </p:sp>
      <p:sp>
        <p:nvSpPr>
          <p:cNvPr id="21" name="Rounded Rectangle 20"/>
          <p:cNvSpPr/>
          <p:nvPr/>
        </p:nvSpPr>
        <p:spPr>
          <a:xfrm>
            <a:off x="3839946" y="2317672"/>
            <a:ext cx="1860307" cy="962365"/>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2"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84759" y="2981640"/>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p:cNvSpPr/>
          <p:nvPr/>
        </p:nvSpPr>
        <p:spPr>
          <a:xfrm>
            <a:off x="4030166" y="2805033"/>
            <a:ext cx="872053" cy="408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a:t>Customers</a:t>
            </a:r>
          </a:p>
          <a:p>
            <a:pPr algn="ctr"/>
            <a:r>
              <a:rPr lang="en-US" sz="1050" dirty="0"/>
              <a:t>Topic</a:t>
            </a:r>
            <a:endParaRPr lang="nl-NL" sz="1050" dirty="0"/>
          </a:p>
        </p:txBody>
      </p:sp>
      <p:pic>
        <p:nvPicPr>
          <p:cNvPr id="25" name="Snagit_PPTCA9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46388" y="2340002"/>
            <a:ext cx="583570" cy="445693"/>
          </a:xfrm>
          <a:prstGeom prst="rect">
            <a:avLst/>
          </a:prstGeom>
        </p:spPr>
      </p:pic>
      <p:sp>
        <p:nvSpPr>
          <p:cNvPr id="26" name="TextBox 25"/>
          <p:cNvSpPr txBox="1"/>
          <p:nvPr/>
        </p:nvSpPr>
        <p:spPr>
          <a:xfrm>
            <a:off x="3897270" y="2324083"/>
            <a:ext cx="902190" cy="214797"/>
          </a:xfrm>
          <a:prstGeom prst="rect">
            <a:avLst/>
          </a:prstGeom>
          <a:noFill/>
        </p:spPr>
        <p:txBody>
          <a:bodyPr wrap="none" rtlCol="0">
            <a:spAutoFit/>
          </a:bodyPr>
          <a:lstStyle/>
          <a:p>
            <a:r>
              <a:rPr lang="en-US" dirty="0"/>
              <a:t>Event Hub</a:t>
            </a:r>
            <a:endParaRPr lang="nl-NL" dirty="0" err="1"/>
          </a:p>
        </p:txBody>
      </p:sp>
      <p:sp>
        <p:nvSpPr>
          <p:cNvPr id="49" name="Lightning Bolt 48"/>
          <p:cNvSpPr/>
          <p:nvPr/>
        </p:nvSpPr>
        <p:spPr>
          <a:xfrm>
            <a:off x="3785415" y="2695129"/>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Cloud 28"/>
          <p:cNvSpPr/>
          <p:nvPr/>
        </p:nvSpPr>
        <p:spPr>
          <a:xfrm>
            <a:off x="6455285" y="1500578"/>
            <a:ext cx="2214309" cy="31304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30" name="Group 29"/>
          <p:cNvGrpSpPr/>
          <p:nvPr/>
        </p:nvGrpSpPr>
        <p:grpSpPr>
          <a:xfrm>
            <a:off x="6796952" y="1895749"/>
            <a:ext cx="1621909" cy="856668"/>
            <a:chOff x="1125047" y="1169677"/>
            <a:chExt cx="2679222" cy="1515791"/>
          </a:xfrm>
        </p:grpSpPr>
        <p:sp>
          <p:nvSpPr>
            <p:cNvPr id="31" name="Rounded Rectangle 30">
              <a:hlinkClick r:id="rId10"/>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32" name="Picture 3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3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180580" y="1169677"/>
              <a:ext cx="1778051" cy="830997"/>
            </a:xfrm>
            <a:prstGeom prst="rect">
              <a:avLst/>
            </a:prstGeom>
            <a:noFill/>
          </p:spPr>
          <p:txBody>
            <a:bodyPr wrap="none" rtlCol="0">
              <a:spAutoFit/>
            </a:bodyPr>
            <a:lstStyle/>
            <a:p>
              <a:r>
                <a:rPr lang="en-US" dirty="0"/>
                <a:t>Application </a:t>
              </a:r>
              <a:br>
                <a:rPr lang="en-US" dirty="0"/>
              </a:br>
              <a:r>
                <a:rPr lang="en-US" dirty="0"/>
                <a:t>Container</a:t>
              </a:r>
              <a:endParaRPr lang="nl-NL" dirty="0" err="1"/>
            </a:p>
          </p:txBody>
        </p:sp>
      </p:grpSp>
      <p:grpSp>
        <p:nvGrpSpPr>
          <p:cNvPr id="35" name="Group 34"/>
          <p:cNvGrpSpPr/>
          <p:nvPr/>
        </p:nvGrpSpPr>
        <p:grpSpPr>
          <a:xfrm>
            <a:off x="6773717" y="3104536"/>
            <a:ext cx="1621909" cy="822138"/>
            <a:chOff x="1125047" y="1169677"/>
            <a:chExt cx="2679222" cy="1454693"/>
          </a:xfrm>
        </p:grpSpPr>
        <p:sp>
          <p:nvSpPr>
            <p:cNvPr id="36" name="Rounded Rectangle 35"/>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39" name="TextBox 38"/>
            <p:cNvSpPr txBox="1"/>
            <p:nvPr/>
          </p:nvSpPr>
          <p:spPr>
            <a:xfrm>
              <a:off x="1180580" y="1169677"/>
              <a:ext cx="1210662" cy="530966"/>
            </a:xfrm>
            <a:prstGeom prst="rect">
              <a:avLst/>
            </a:prstGeom>
            <a:noFill/>
          </p:spPr>
          <p:txBody>
            <a:bodyPr wrap="none" rtlCol="0">
              <a:spAutoFit/>
            </a:bodyPr>
            <a:lstStyle/>
            <a:p>
              <a:r>
                <a:rPr lang="en-US" dirty="0" err="1"/>
                <a:t>DBaaS</a:t>
              </a:r>
              <a:endParaRPr lang="nl-NL" dirty="0" err="1"/>
            </a:p>
          </p:txBody>
        </p:sp>
      </p:grpSp>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8000280" y="3125424"/>
            <a:ext cx="434378" cy="381033"/>
          </a:xfrm>
          <a:prstGeom prst="rect">
            <a:avLst/>
          </a:prstGeom>
        </p:spPr>
      </p:pic>
      <p:sp>
        <p:nvSpPr>
          <p:cNvPr id="41" name="Can 40"/>
          <p:cNvSpPr/>
          <p:nvPr/>
        </p:nvSpPr>
        <p:spPr>
          <a:xfrm>
            <a:off x="7696548" y="3609800"/>
            <a:ext cx="479063" cy="361817"/>
          </a:xfrm>
          <a:prstGeom prst="can">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0" name="Picture 39"/>
          <p:cNvPicPr>
            <a:picLocks noChangeAspect="1"/>
          </p:cNvPicPr>
          <p:nvPr/>
        </p:nvPicPr>
        <p:blipFill>
          <a:blip r:embed="rId12">
            <a:clrChange>
              <a:clrFrom>
                <a:srgbClr val="FFFFFF"/>
              </a:clrFrom>
              <a:clrTo>
                <a:srgbClr val="FFFFFF">
                  <a:alpha val="0"/>
                </a:srgbClr>
              </a:clrTo>
            </a:clrChange>
          </a:blip>
          <a:stretch>
            <a:fillRect/>
          </a:stretch>
        </p:blipFill>
        <p:spPr>
          <a:xfrm>
            <a:off x="6834601" y="3422037"/>
            <a:ext cx="1049424" cy="159134"/>
          </a:xfrm>
          <a:prstGeom prst="rect">
            <a:avLst/>
          </a:prstGeom>
        </p:spPr>
      </p:pic>
      <p:cxnSp>
        <p:nvCxnSpPr>
          <p:cNvPr id="43" name="Elbow Connector 42"/>
          <p:cNvCxnSpPr>
            <a:stCxn id="33" idx="2"/>
            <a:endCxn id="41" idx="1"/>
          </p:cNvCxnSpPr>
          <p:nvPr/>
        </p:nvCxnSpPr>
        <p:spPr>
          <a:xfrm rot="16200000" flipH="1">
            <a:off x="7350683" y="3024402"/>
            <a:ext cx="857383" cy="313412"/>
          </a:xfrm>
          <a:prstGeom prst="bentConnector3">
            <a:avLst>
              <a:gd name="adj1" fmla="val 50000"/>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Lightning Bolt 22"/>
          <p:cNvSpPr/>
          <p:nvPr/>
        </p:nvSpPr>
        <p:spPr>
          <a:xfrm>
            <a:off x="6673240" y="2096744"/>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Lightning Bolt 49"/>
          <p:cNvSpPr/>
          <p:nvPr/>
        </p:nvSpPr>
        <p:spPr>
          <a:xfrm>
            <a:off x="2589772" y="2235332"/>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ight Arrow 45"/>
          <p:cNvSpPr/>
          <p:nvPr/>
        </p:nvSpPr>
        <p:spPr>
          <a:xfrm>
            <a:off x="2459178" y="2317672"/>
            <a:ext cx="199714" cy="1552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51" name="Horizontal Scroll 50"/>
          <p:cNvSpPr/>
          <p:nvPr/>
        </p:nvSpPr>
        <p:spPr>
          <a:xfrm rot="19993440">
            <a:off x="2648280" y="1445348"/>
            <a:ext cx="2251306" cy="476166"/>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Customer Modified Event</a:t>
            </a:r>
            <a:endParaRPr lang="nl-NL" dirty="0"/>
          </a:p>
        </p:txBody>
      </p:sp>
      <p:sp>
        <p:nvSpPr>
          <p:cNvPr id="53" name="Horizontal Scroll 52"/>
          <p:cNvSpPr/>
          <p:nvPr/>
        </p:nvSpPr>
        <p:spPr>
          <a:xfrm rot="19993440">
            <a:off x="6750445" y="1952090"/>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4" name="Horizontal Scroll 53"/>
          <p:cNvSpPr/>
          <p:nvPr/>
        </p:nvSpPr>
        <p:spPr>
          <a:xfrm rot="19993440">
            <a:off x="3847602" y="2599858"/>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2" name="Rectangle 51"/>
          <p:cNvSpPr/>
          <p:nvPr/>
        </p:nvSpPr>
        <p:spPr>
          <a:xfrm>
            <a:off x="7762800" y="3782190"/>
            <a:ext cx="237480" cy="14448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9564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5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9"/>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0"/>
                                  </p:stCondLst>
                                  <p:childTnLst>
                                    <p:set>
                                      <p:cBhvr>
                                        <p:cTn id="87" dur="1" fill="hold">
                                          <p:stCondLst>
                                            <p:cond delay="0"/>
                                          </p:stCondLst>
                                        </p:cTn>
                                        <p:tgtEl>
                                          <p:spTgt spid="5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18"/>
                                        </p:tgtEl>
                                      </p:cBhvr>
                                    </p:animEffect>
                                    <p:set>
                                      <p:cBhvr>
                                        <p:cTn id="96" dur="1" fill="hold">
                                          <p:stCondLst>
                                            <p:cond delay="499"/>
                                          </p:stCondLst>
                                        </p:cTn>
                                        <p:tgtEl>
                                          <p:spTgt spid="18"/>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9"/>
                                        </p:tgtEl>
                                      </p:cBhvr>
                                    </p:animEffect>
                                    <p:set>
                                      <p:cBhvr>
                                        <p:cTn id="99" dur="1" fill="hold">
                                          <p:stCondLst>
                                            <p:cond delay="499"/>
                                          </p:stCondLst>
                                        </p:cTn>
                                        <p:tgtEl>
                                          <p:spTgt spid="19"/>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0"/>
                                        </p:tgtEl>
                                      </p:cBhvr>
                                    </p:animEffect>
                                    <p:set>
                                      <p:cBhvr>
                                        <p:cTn id="102" dur="1" fill="hold">
                                          <p:stCondLst>
                                            <p:cond delay="499"/>
                                          </p:stCondLst>
                                        </p:cTn>
                                        <p:tgtEl>
                                          <p:spTgt spid="10"/>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9"/>
                                        </p:tgtEl>
                                      </p:cBhvr>
                                    </p:animEffect>
                                    <p:set>
                                      <p:cBhvr>
                                        <p:cTn id="105" dur="1" fill="hold">
                                          <p:stCondLst>
                                            <p:cond delay="499"/>
                                          </p:stCondLst>
                                        </p:cTn>
                                        <p:tgtEl>
                                          <p:spTgt spid="9"/>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7"/>
                                        </p:tgtEl>
                                      </p:cBhvr>
                                    </p:animEffect>
                                    <p:set>
                                      <p:cBhvr>
                                        <p:cTn id="108" dur="1" fill="hold">
                                          <p:stCondLst>
                                            <p:cond delay="499"/>
                                          </p:stCondLst>
                                        </p:cTn>
                                        <p:tgtEl>
                                          <p:spTgt spid="7"/>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6"/>
                                        </p:tgtEl>
                                      </p:cBhvr>
                                    </p:animEffect>
                                    <p:set>
                                      <p:cBhvr>
                                        <p:cTn id="111" dur="1" fill="hold">
                                          <p:stCondLst>
                                            <p:cond delay="499"/>
                                          </p:stCondLst>
                                        </p:cTn>
                                        <p:tgtEl>
                                          <p:spTgt spid="6"/>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20482"/>
                                        </p:tgtEl>
                                      </p:cBhvr>
                                    </p:animEffect>
                                    <p:set>
                                      <p:cBhvr>
                                        <p:cTn id="114" dur="1" fill="hold">
                                          <p:stCondLst>
                                            <p:cond delay="499"/>
                                          </p:stCondLst>
                                        </p:cTn>
                                        <p:tgtEl>
                                          <p:spTgt spid="20482"/>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8"/>
                                        </p:tgtEl>
                                      </p:cBhvr>
                                    </p:animEffect>
                                    <p:set>
                                      <p:cBhvr>
                                        <p:cTn id="117" dur="1" fill="hold">
                                          <p:stCondLst>
                                            <p:cond delay="499"/>
                                          </p:stCondLst>
                                        </p:cTn>
                                        <p:tgtEl>
                                          <p:spTgt spid="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16"/>
                                        </p:tgtEl>
                                      </p:cBhvr>
                                    </p:animEffect>
                                    <p:set>
                                      <p:cBhvr>
                                        <p:cTn id="120" dur="1" fill="hold">
                                          <p:stCondLst>
                                            <p:cond delay="499"/>
                                          </p:stCondLst>
                                        </p:cTn>
                                        <p:tgtEl>
                                          <p:spTgt spid="16"/>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46"/>
                                        </p:tgtEl>
                                      </p:cBhvr>
                                    </p:animEffect>
                                    <p:set>
                                      <p:cBhvr>
                                        <p:cTn id="123" dur="1" fill="hold">
                                          <p:stCondLst>
                                            <p:cond delay="499"/>
                                          </p:stCondLst>
                                        </p:cTn>
                                        <p:tgtEl>
                                          <p:spTgt spid="46"/>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50"/>
                                        </p:tgtEl>
                                      </p:cBhvr>
                                    </p:animEffect>
                                    <p:set>
                                      <p:cBhvr>
                                        <p:cTn id="126" dur="1" fill="hold">
                                          <p:stCondLst>
                                            <p:cond delay="499"/>
                                          </p:stCondLst>
                                        </p:cTn>
                                        <p:tgtEl>
                                          <p:spTgt spid="50"/>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51"/>
                                        </p:tgtEl>
                                      </p:cBhvr>
                                    </p:animEffect>
                                    <p:set>
                                      <p:cBhvr>
                                        <p:cTn id="12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28" grpId="0" animBg="1"/>
      <p:bldP spid="18" grpId="0" animBg="1"/>
      <p:bldP spid="18" grpId="1" animBg="1"/>
      <p:bldP spid="7" grpId="0" animBg="1"/>
      <p:bldP spid="7" grpId="1" animBg="1"/>
      <p:bldP spid="8" grpId="0" animBg="1"/>
      <p:bldP spid="8" grpId="1" animBg="1"/>
      <p:bldP spid="10" grpId="0" animBg="1"/>
      <p:bldP spid="10" grpId="1" animBg="1"/>
      <p:bldP spid="19" grpId="0"/>
      <p:bldP spid="19" grpId="1"/>
      <p:bldP spid="21" grpId="0" animBg="1"/>
      <p:bldP spid="24" grpId="0" animBg="1"/>
      <p:bldP spid="26" grpId="0"/>
      <p:bldP spid="49" grpId="0" animBg="1"/>
      <p:bldP spid="29" grpId="0" animBg="1"/>
      <p:bldP spid="41" grpId="0" animBg="1"/>
      <p:bldP spid="23" grpId="0" animBg="1"/>
      <p:bldP spid="50" grpId="0" animBg="1"/>
      <p:bldP spid="50" grpId="1" animBg="1"/>
      <p:bldP spid="46" grpId="0" animBg="1"/>
      <p:bldP spid="46" grpId="1" animBg="1"/>
      <p:bldP spid="51" grpId="0" animBg="1"/>
      <p:bldP spid="51" grpId="1" animBg="1"/>
      <p:bldP spid="53" grpId="0" animBg="1"/>
      <p:bldP spid="54" grpId="0" animBg="1"/>
      <p:bldP spid="5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sz="8625" dirty="0">
                <a:solidFill>
                  <a:srgbClr val="FF0000"/>
                </a:solidFill>
                <a:latin typeface="Trebuchet MS Bold" charset="0"/>
                <a:cs typeface="Trebuchet MS Bold" charset="0"/>
              </a:rPr>
              <a:t>Wrap Up</a:t>
            </a:r>
          </a:p>
        </p:txBody>
      </p:sp>
    </p:spTree>
    <p:extLst>
      <p:ext uri="{BB962C8B-B14F-4D97-AF65-F5344CB8AC3E}">
        <p14:creationId xmlns:p14="http://schemas.microsoft.com/office/powerpoint/2010/main" val="33504864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27047B9-4601-4D82-8353-F90F5ACC7EC9}" type="slidenum">
              <a:rPr lang="fr-FR" smtClean="0"/>
              <a:t>72</a:t>
            </a:fld>
            <a:endParaRPr lang="fr-FR"/>
          </a:p>
        </p:txBody>
      </p:sp>
      <p:pic>
        <p:nvPicPr>
          <p:cNvPr id="21506" name="Picture 2" descr="Image result for t-ford b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86" y="-148961"/>
            <a:ext cx="7695014" cy="5292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5815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23" y="-617852"/>
            <a:ext cx="3618821" cy="36188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endParaRPr lang="fr-FR" dirty="0"/>
          </a:p>
        </p:txBody>
      </p:sp>
      <p:pic>
        <p:nvPicPr>
          <p:cNvPr id="7170" name="Picture 2" descr="Image result for ca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9308" y="3472385"/>
            <a:ext cx="1244441" cy="6999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cars colorfu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897" y="2288748"/>
            <a:ext cx="1554254" cy="103408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1851" y="2607230"/>
            <a:ext cx="1387541" cy="202549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odd shaped car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496" y="2575369"/>
            <a:ext cx="1513999" cy="85120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odd shaped car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06764" y="1018225"/>
            <a:ext cx="1870377" cy="140207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odd shaped car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3438" y="2456667"/>
            <a:ext cx="1937184" cy="1088603"/>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odd shaped car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84834" y="3644690"/>
            <a:ext cx="2104224" cy="10720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1"/>
          <a:stretch>
            <a:fillRect/>
          </a:stretch>
        </p:blipFill>
        <p:spPr>
          <a:xfrm>
            <a:off x="1165634" y="3747657"/>
            <a:ext cx="871665" cy="886958"/>
          </a:xfrm>
          <a:prstGeom prst="rect">
            <a:avLst/>
          </a:prstGeom>
        </p:spPr>
      </p:pic>
      <p:pic>
        <p:nvPicPr>
          <p:cNvPr id="8" name="Picture 7"/>
          <p:cNvPicPr>
            <a:picLocks noChangeAspect="1"/>
          </p:cNvPicPr>
          <p:nvPr/>
        </p:nvPicPr>
        <p:blipFill>
          <a:blip r:embed="rId12"/>
          <a:stretch>
            <a:fillRect/>
          </a:stretch>
        </p:blipFill>
        <p:spPr>
          <a:xfrm>
            <a:off x="5661132" y="4180698"/>
            <a:ext cx="1180269" cy="603020"/>
          </a:xfrm>
          <a:prstGeom prst="rect">
            <a:avLst/>
          </a:prstGeom>
        </p:spPr>
      </p:pic>
      <p:pic>
        <p:nvPicPr>
          <p:cNvPr id="22532" name="Picture 4" descr="Image result for colorful car"/>
          <p:cNvPicPr>
            <a:picLocks noChangeAspect="1" noChangeArrowheads="1"/>
          </p:cNvPicPr>
          <p:nvPr/>
        </p:nvPicPr>
        <p:blipFill rotWithShape="1">
          <a:blip r:embed="rId13">
            <a:extLst>
              <a:ext uri="{28A0092B-C50C-407E-A947-70E740481C1C}">
                <a14:useLocalDpi xmlns:a14="http://schemas.microsoft.com/office/drawing/2010/main" val="0"/>
              </a:ext>
            </a:extLst>
          </a:blip>
          <a:srcRect l="9409" t="17923" r="8363" b="17252"/>
          <a:stretch/>
        </p:blipFill>
        <p:spPr bwMode="auto">
          <a:xfrm>
            <a:off x="4031999" y="1275356"/>
            <a:ext cx="2219268" cy="9847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534" name="Picture 6" descr="Image result for colorful car"/>
          <p:cNvPicPr>
            <a:picLocks noChangeAspect="1" noChangeArrowheads="1"/>
          </p:cNvPicPr>
          <p:nvPr/>
        </p:nvPicPr>
        <p:blipFill rotWithShape="1">
          <a:blip r:embed="rId14">
            <a:extLst>
              <a:ext uri="{28A0092B-C50C-407E-A947-70E740481C1C}">
                <a14:useLocalDpi xmlns:a14="http://schemas.microsoft.com/office/drawing/2010/main" val="0"/>
              </a:ext>
            </a:extLst>
          </a:blip>
          <a:srcRect l="16872" t="18603" r="20655" b="15017"/>
          <a:stretch/>
        </p:blipFill>
        <p:spPr bwMode="auto">
          <a:xfrm>
            <a:off x="4173644" y="2456667"/>
            <a:ext cx="1070252" cy="85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51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717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718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7178"/>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7176"/>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564" y="0"/>
            <a:ext cx="12858746" cy="51434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59174" y="1778228"/>
            <a:ext cx="891591" cy="415498"/>
          </a:xfrm>
          <a:prstGeom prst="rect">
            <a:avLst/>
          </a:prstGeom>
          <a:noFill/>
        </p:spPr>
        <p:txBody>
          <a:bodyPr wrap="none" rtlCol="0">
            <a:spAutoFit/>
          </a:bodyPr>
          <a:lstStyle/>
          <a:p>
            <a:r>
              <a:rPr lang="en-US" sz="2100" dirty="0">
                <a:latin typeface="Bauhaus 93" panose="04030905020B02020C02" pitchFamily="82" charset="0"/>
              </a:rPr>
              <a:t>usage</a:t>
            </a:r>
            <a:endParaRPr lang="nl-NL" sz="2100" dirty="0">
              <a:latin typeface="Bauhaus 93" panose="04030905020B02020C02" pitchFamily="82" charset="0"/>
            </a:endParaRPr>
          </a:p>
        </p:txBody>
      </p:sp>
      <p:sp>
        <p:nvSpPr>
          <p:cNvPr id="8" name="TextBox 7"/>
          <p:cNvSpPr txBox="1"/>
          <p:nvPr/>
        </p:nvSpPr>
        <p:spPr>
          <a:xfrm>
            <a:off x="2518270" y="1375926"/>
            <a:ext cx="3727302" cy="415498"/>
          </a:xfrm>
          <a:prstGeom prst="rect">
            <a:avLst/>
          </a:prstGeom>
          <a:noFill/>
        </p:spPr>
        <p:txBody>
          <a:bodyPr wrap="none" rtlCol="0">
            <a:spAutoFit/>
          </a:bodyPr>
          <a:lstStyle/>
          <a:p>
            <a:r>
              <a:rPr lang="en-US" sz="2100" dirty="0">
                <a:latin typeface="Bauhaus 93" panose="04030905020B02020C02" pitchFamily="82" charset="0"/>
              </a:rPr>
              <a:t>Total Cost of Data Ownership</a:t>
            </a:r>
            <a:endParaRPr lang="nl-NL" sz="2100" dirty="0">
              <a:latin typeface="Bauhaus 93" panose="04030905020B02020C02" pitchFamily="82" charset="0"/>
            </a:endParaRPr>
          </a:p>
        </p:txBody>
      </p:sp>
      <p:sp>
        <p:nvSpPr>
          <p:cNvPr id="9" name="TextBox 8"/>
          <p:cNvSpPr txBox="1"/>
          <p:nvPr/>
        </p:nvSpPr>
        <p:spPr>
          <a:xfrm>
            <a:off x="2234801" y="3095341"/>
            <a:ext cx="1795684" cy="415498"/>
          </a:xfrm>
          <a:prstGeom prst="rect">
            <a:avLst/>
          </a:prstGeom>
          <a:noFill/>
        </p:spPr>
        <p:txBody>
          <a:bodyPr wrap="none" rtlCol="0">
            <a:spAutoFit/>
          </a:bodyPr>
          <a:lstStyle/>
          <a:p>
            <a:r>
              <a:rPr lang="en-US" sz="2100" dirty="0">
                <a:latin typeface="Bauhaus 93" panose="04030905020B02020C02" pitchFamily="82" charset="0"/>
              </a:rPr>
              <a:t>authorization</a:t>
            </a:r>
            <a:endParaRPr lang="nl-NL" sz="2100" dirty="0">
              <a:latin typeface="Bauhaus 93" panose="04030905020B02020C02" pitchFamily="82" charset="0"/>
            </a:endParaRPr>
          </a:p>
        </p:txBody>
      </p:sp>
      <p:sp>
        <p:nvSpPr>
          <p:cNvPr id="10" name="TextBox 9"/>
          <p:cNvSpPr txBox="1"/>
          <p:nvPr/>
        </p:nvSpPr>
        <p:spPr>
          <a:xfrm>
            <a:off x="1311411" y="2436785"/>
            <a:ext cx="1537600" cy="415498"/>
          </a:xfrm>
          <a:prstGeom prst="rect">
            <a:avLst/>
          </a:prstGeom>
          <a:noFill/>
        </p:spPr>
        <p:txBody>
          <a:bodyPr wrap="none" rtlCol="0">
            <a:spAutoFit/>
          </a:bodyPr>
          <a:lstStyle/>
          <a:p>
            <a:r>
              <a:rPr lang="en-US" sz="2100" dirty="0">
                <a:latin typeface="Bauhaus 93" panose="04030905020B02020C02" pitchFamily="82" charset="0"/>
              </a:rPr>
              <a:t>distribution</a:t>
            </a:r>
            <a:endParaRPr lang="nl-NL" sz="2100" dirty="0">
              <a:latin typeface="Bauhaus 93" panose="04030905020B02020C02" pitchFamily="82" charset="0"/>
            </a:endParaRPr>
          </a:p>
        </p:txBody>
      </p:sp>
      <p:sp>
        <p:nvSpPr>
          <p:cNvPr id="11" name="TextBox 10"/>
          <p:cNvSpPr txBox="1"/>
          <p:nvPr/>
        </p:nvSpPr>
        <p:spPr>
          <a:xfrm>
            <a:off x="6045801" y="2004740"/>
            <a:ext cx="971741"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format</a:t>
            </a:r>
            <a:endParaRPr lang="nl-NL" sz="2100" dirty="0">
              <a:solidFill>
                <a:schemeClr val="accent3">
                  <a:lumMod val="60000"/>
                  <a:lumOff val="40000"/>
                </a:schemeClr>
              </a:solidFill>
              <a:latin typeface="Bauhaus 93" panose="04030905020B02020C02" pitchFamily="82" charset="0"/>
            </a:endParaRPr>
          </a:p>
        </p:txBody>
      </p:sp>
      <p:sp>
        <p:nvSpPr>
          <p:cNvPr id="12" name="TextBox 11"/>
          <p:cNvSpPr txBox="1"/>
          <p:nvPr/>
        </p:nvSpPr>
        <p:spPr>
          <a:xfrm>
            <a:off x="2790248" y="1932644"/>
            <a:ext cx="1236236" cy="415498"/>
          </a:xfrm>
          <a:prstGeom prst="rect">
            <a:avLst/>
          </a:prstGeom>
          <a:noFill/>
        </p:spPr>
        <p:txBody>
          <a:bodyPr wrap="none" rtlCol="0">
            <a:spAutoFit/>
          </a:bodyPr>
          <a:lstStyle/>
          <a:p>
            <a:r>
              <a:rPr lang="en-US" sz="2100" dirty="0">
                <a:latin typeface="Bauhaus 93" panose="04030905020B02020C02" pitchFamily="82" charset="0"/>
              </a:rPr>
              <a:t>volatility</a:t>
            </a:r>
            <a:endParaRPr lang="nl-NL" sz="2100" dirty="0">
              <a:latin typeface="Bauhaus 93" panose="04030905020B02020C02" pitchFamily="82" charset="0"/>
            </a:endParaRPr>
          </a:p>
        </p:txBody>
      </p:sp>
      <p:sp>
        <p:nvSpPr>
          <p:cNvPr id="13" name="TextBox 12"/>
          <p:cNvSpPr txBox="1"/>
          <p:nvPr/>
        </p:nvSpPr>
        <p:spPr>
          <a:xfrm>
            <a:off x="4713160" y="1847093"/>
            <a:ext cx="1021433" cy="415498"/>
          </a:xfrm>
          <a:prstGeom prst="rect">
            <a:avLst/>
          </a:prstGeom>
          <a:noFill/>
        </p:spPr>
        <p:txBody>
          <a:bodyPr wrap="none" rtlCol="0">
            <a:spAutoFit/>
          </a:bodyPr>
          <a:lstStyle/>
          <a:p>
            <a:r>
              <a:rPr lang="en-US" sz="2100" dirty="0">
                <a:latin typeface="Bauhaus 93" panose="04030905020B02020C02" pitchFamily="82" charset="0"/>
              </a:rPr>
              <a:t>volume</a:t>
            </a:r>
            <a:endParaRPr lang="nl-NL" sz="2100" dirty="0">
              <a:latin typeface="Bauhaus 93" panose="04030905020B02020C02" pitchFamily="82" charset="0"/>
            </a:endParaRPr>
          </a:p>
        </p:txBody>
      </p:sp>
      <p:sp>
        <p:nvSpPr>
          <p:cNvPr id="14" name="TextBox 13"/>
          <p:cNvSpPr txBox="1"/>
          <p:nvPr/>
        </p:nvSpPr>
        <p:spPr>
          <a:xfrm>
            <a:off x="1499611" y="3555636"/>
            <a:ext cx="1970411" cy="415498"/>
          </a:xfrm>
          <a:prstGeom prst="rect">
            <a:avLst/>
          </a:prstGeom>
          <a:noFill/>
        </p:spPr>
        <p:txBody>
          <a:bodyPr wrap="none" rtlCol="0">
            <a:spAutoFit/>
          </a:bodyPr>
          <a:lstStyle/>
          <a:p>
            <a:r>
              <a:rPr lang="en-US" sz="2100" dirty="0">
                <a:latin typeface="Bauhaus 93" panose="04030905020B02020C02" pitchFamily="82" charset="0"/>
              </a:rPr>
              <a:t>ACID demands</a:t>
            </a:r>
            <a:endParaRPr lang="nl-NL" sz="2100" dirty="0">
              <a:latin typeface="Bauhaus 93" panose="04030905020B02020C02" pitchFamily="82" charset="0"/>
            </a:endParaRPr>
          </a:p>
        </p:txBody>
      </p:sp>
      <p:sp>
        <p:nvSpPr>
          <p:cNvPr id="15" name="TextBox 14"/>
          <p:cNvSpPr txBox="1"/>
          <p:nvPr/>
        </p:nvSpPr>
        <p:spPr>
          <a:xfrm>
            <a:off x="4450267" y="4094604"/>
            <a:ext cx="1547218"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availability</a:t>
            </a:r>
            <a:endParaRPr lang="nl-NL" sz="2100" dirty="0">
              <a:solidFill>
                <a:schemeClr val="accent3">
                  <a:lumMod val="60000"/>
                  <a:lumOff val="40000"/>
                </a:schemeClr>
              </a:solidFill>
              <a:latin typeface="Bauhaus 93" panose="04030905020B02020C02" pitchFamily="82" charset="0"/>
            </a:endParaRPr>
          </a:p>
        </p:txBody>
      </p:sp>
      <p:sp>
        <p:nvSpPr>
          <p:cNvPr id="17" name="TextBox 16"/>
          <p:cNvSpPr txBox="1"/>
          <p:nvPr/>
        </p:nvSpPr>
        <p:spPr>
          <a:xfrm>
            <a:off x="6503844" y="2632794"/>
            <a:ext cx="2922595" cy="738664"/>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freshness requirements </a:t>
            </a:r>
            <a:br>
              <a:rPr lang="en-US" sz="2100" dirty="0">
                <a:solidFill>
                  <a:schemeClr val="accent3">
                    <a:lumMod val="60000"/>
                    <a:lumOff val="40000"/>
                  </a:schemeClr>
                </a:solidFill>
                <a:latin typeface="Bauhaus 93" panose="04030905020B02020C02" pitchFamily="82" charset="0"/>
              </a:rPr>
            </a:br>
            <a:r>
              <a:rPr lang="en-US" sz="2100" dirty="0">
                <a:solidFill>
                  <a:schemeClr val="accent3">
                    <a:lumMod val="60000"/>
                    <a:lumOff val="40000"/>
                  </a:schemeClr>
                </a:solidFill>
                <a:latin typeface="Bauhaus 93" panose="04030905020B02020C02" pitchFamily="82" charset="0"/>
              </a:rPr>
              <a:t>(staleness allowance)</a:t>
            </a:r>
            <a:endParaRPr lang="nl-NL" sz="2100" dirty="0">
              <a:solidFill>
                <a:schemeClr val="accent3">
                  <a:lumMod val="60000"/>
                  <a:lumOff val="40000"/>
                </a:schemeClr>
              </a:solidFill>
              <a:latin typeface="Bauhaus 93" panose="04030905020B02020C02" pitchFamily="82" charset="0"/>
            </a:endParaRPr>
          </a:p>
        </p:txBody>
      </p:sp>
      <p:sp>
        <p:nvSpPr>
          <p:cNvPr id="18" name="TextBox 17"/>
          <p:cNvSpPr txBox="1"/>
          <p:nvPr/>
        </p:nvSpPr>
        <p:spPr>
          <a:xfrm>
            <a:off x="6401788" y="1127915"/>
            <a:ext cx="1188146"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location</a:t>
            </a:r>
            <a:endParaRPr lang="nl-NL" sz="2100" dirty="0">
              <a:solidFill>
                <a:schemeClr val="accent3">
                  <a:lumMod val="60000"/>
                  <a:lumOff val="40000"/>
                </a:schemeClr>
              </a:solidFill>
              <a:latin typeface="Bauhaus 93" panose="04030905020B02020C02" pitchFamily="82" charset="0"/>
            </a:endParaRPr>
          </a:p>
        </p:txBody>
      </p:sp>
      <p:sp>
        <p:nvSpPr>
          <p:cNvPr id="19" name="TextBox 18"/>
          <p:cNvSpPr txBox="1"/>
          <p:nvPr/>
        </p:nvSpPr>
        <p:spPr>
          <a:xfrm>
            <a:off x="4238847" y="2979065"/>
            <a:ext cx="891591" cy="415498"/>
          </a:xfrm>
          <a:prstGeom prst="rect">
            <a:avLst/>
          </a:prstGeom>
          <a:noFill/>
        </p:spPr>
        <p:txBody>
          <a:bodyPr wrap="none" rtlCol="0">
            <a:spAutoFit/>
          </a:bodyPr>
          <a:lstStyle/>
          <a:p>
            <a:r>
              <a:rPr lang="en-US" sz="2100" dirty="0">
                <a:latin typeface="Bauhaus 93" panose="04030905020B02020C02" pitchFamily="82" charset="0"/>
              </a:rPr>
              <a:t>speed</a:t>
            </a:r>
            <a:endParaRPr lang="nl-NL" sz="2100" dirty="0">
              <a:latin typeface="Bauhaus 93" panose="04030905020B02020C02" pitchFamily="82" charset="0"/>
            </a:endParaRPr>
          </a:p>
        </p:txBody>
      </p:sp>
      <p:sp>
        <p:nvSpPr>
          <p:cNvPr id="20" name="TextBox 19"/>
          <p:cNvSpPr txBox="1"/>
          <p:nvPr/>
        </p:nvSpPr>
        <p:spPr>
          <a:xfrm>
            <a:off x="6563795" y="3760709"/>
            <a:ext cx="1401346"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ownership</a:t>
            </a:r>
            <a:endParaRPr lang="nl-NL" sz="2100" dirty="0">
              <a:solidFill>
                <a:schemeClr val="accent3">
                  <a:lumMod val="60000"/>
                  <a:lumOff val="40000"/>
                </a:schemeClr>
              </a:solidFill>
              <a:latin typeface="Bauhaus 93" panose="04030905020B02020C02" pitchFamily="82" charset="0"/>
            </a:endParaRPr>
          </a:p>
        </p:txBody>
      </p:sp>
      <p:sp>
        <p:nvSpPr>
          <p:cNvPr id="21" name="TextBox 20"/>
          <p:cNvSpPr txBox="1"/>
          <p:nvPr/>
        </p:nvSpPr>
        <p:spPr>
          <a:xfrm>
            <a:off x="3015401" y="2371962"/>
            <a:ext cx="2659702" cy="415498"/>
          </a:xfrm>
          <a:prstGeom prst="rect">
            <a:avLst/>
          </a:prstGeom>
          <a:noFill/>
        </p:spPr>
        <p:txBody>
          <a:bodyPr wrap="none" rtlCol="0">
            <a:spAutoFit/>
          </a:bodyPr>
          <a:lstStyle/>
          <a:p>
            <a:r>
              <a:rPr lang="en-US" sz="2100" dirty="0">
                <a:latin typeface="Bauhaus 93" panose="04030905020B02020C02" pitchFamily="82" charset="0"/>
              </a:rPr>
              <a:t>required consistency</a:t>
            </a:r>
            <a:endParaRPr lang="nl-NL" sz="2100" dirty="0">
              <a:latin typeface="Bauhaus 93" panose="04030905020B02020C02" pitchFamily="82" charset="0"/>
            </a:endParaRPr>
          </a:p>
        </p:txBody>
      </p:sp>
      <p:sp>
        <p:nvSpPr>
          <p:cNvPr id="22" name="TextBox 21"/>
          <p:cNvSpPr txBox="1"/>
          <p:nvPr/>
        </p:nvSpPr>
        <p:spPr>
          <a:xfrm>
            <a:off x="311465" y="2924319"/>
            <a:ext cx="1202573" cy="415498"/>
          </a:xfrm>
          <a:prstGeom prst="rect">
            <a:avLst/>
          </a:prstGeom>
          <a:noFill/>
        </p:spPr>
        <p:txBody>
          <a:bodyPr wrap="none" rtlCol="0">
            <a:spAutoFit/>
          </a:bodyPr>
          <a:lstStyle/>
          <a:p>
            <a:r>
              <a:rPr lang="en-US" sz="2100" dirty="0">
                <a:latin typeface="Bauhaus 93" panose="04030905020B02020C02" pitchFamily="82" charset="0"/>
              </a:rPr>
              <a:t>integrity</a:t>
            </a:r>
            <a:endParaRPr lang="nl-NL" sz="2100" dirty="0">
              <a:latin typeface="Bauhaus 93" panose="04030905020B02020C02" pitchFamily="82" charset="0"/>
            </a:endParaRPr>
          </a:p>
        </p:txBody>
      </p:sp>
      <p:sp>
        <p:nvSpPr>
          <p:cNvPr id="23" name="TextBox 22"/>
          <p:cNvSpPr txBox="1"/>
          <p:nvPr/>
        </p:nvSpPr>
        <p:spPr>
          <a:xfrm>
            <a:off x="6701676" y="1548980"/>
            <a:ext cx="1906291"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query patterns</a:t>
            </a:r>
            <a:endParaRPr lang="nl-NL" sz="2100" dirty="0">
              <a:solidFill>
                <a:schemeClr val="accent3">
                  <a:lumMod val="60000"/>
                  <a:lumOff val="40000"/>
                </a:schemeClr>
              </a:solidFill>
              <a:latin typeface="Bauhaus 93" panose="04030905020B02020C02" pitchFamily="82" charset="0"/>
            </a:endParaRPr>
          </a:p>
        </p:txBody>
      </p:sp>
    </p:spTree>
    <p:extLst>
      <p:ext uri="{BB962C8B-B14F-4D97-AF65-F5344CB8AC3E}">
        <p14:creationId xmlns:p14="http://schemas.microsoft.com/office/powerpoint/2010/main" val="94886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p:bldP spid="19" grpId="0"/>
      <p:bldP spid="20" grpId="0"/>
      <p:bldP spid="21" grpId="0"/>
      <p:bldP spid="22" grpId="0"/>
      <p:bldP spid="2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197166" y="823878"/>
            <a:ext cx="7098645" cy="3886767"/>
            <a:chOff x="1080038" y="936000"/>
            <a:chExt cx="7098645" cy="3886767"/>
          </a:xfrm>
        </p:grpSpPr>
        <p:pic>
          <p:nvPicPr>
            <p:cNvPr id="30" name="Picture 29"/>
            <p:cNvPicPr>
              <a:picLocks noChangeAspect="1"/>
            </p:cNvPicPr>
            <p:nvPr/>
          </p:nvPicPr>
          <p:blipFill>
            <a:blip r:embed="rId3">
              <a:clrChange>
                <a:clrFrom>
                  <a:srgbClr val="FFFDFF"/>
                </a:clrFrom>
                <a:clrTo>
                  <a:srgbClr val="FFFDFF">
                    <a:alpha val="0"/>
                  </a:srgbClr>
                </a:clrTo>
              </a:clrChange>
            </a:blip>
            <a:stretch>
              <a:fillRect/>
            </a:stretch>
          </p:blipFill>
          <p:spPr>
            <a:xfrm>
              <a:off x="1080038" y="1050540"/>
              <a:ext cx="7098645" cy="3772227"/>
            </a:xfrm>
            <a:prstGeom prst="rect">
              <a:avLst/>
            </a:prstGeom>
          </p:spPr>
        </p:pic>
        <p:sp>
          <p:nvSpPr>
            <p:cNvPr id="31" name="Rectangle 30"/>
            <p:cNvSpPr/>
            <p:nvPr/>
          </p:nvSpPr>
          <p:spPr>
            <a:xfrm>
              <a:off x="2662084" y="936000"/>
              <a:ext cx="3782961" cy="3569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75</a:t>
            </a:fld>
            <a:endParaRPr lang="nl-NL"/>
          </a:p>
        </p:txBody>
      </p:sp>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5035610" y="2568174"/>
            <a:ext cx="1049424" cy="159134"/>
          </a:xfrm>
          <a:prstGeom prst="rect">
            <a:avLst/>
          </a:prstGeom>
        </p:spPr>
      </p:pic>
      <p:pic>
        <p:nvPicPr>
          <p:cNvPr id="7" name="Picture 33"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0358" y="1680451"/>
            <a:ext cx="1346083" cy="6283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2478541" y="3044788"/>
            <a:ext cx="884818" cy="335028"/>
          </a:xfrm>
          <a:prstGeom prst="rect">
            <a:avLst/>
          </a:prstGeom>
        </p:spPr>
      </p:pic>
      <p:pic>
        <p:nvPicPr>
          <p:cNvPr id="10" name="Picture 16" descr="Image result for rest api"/>
          <p:cNvPicPr>
            <a:picLocks noChangeAspect="1" noChangeArrowheads="1"/>
          </p:cNvPicPr>
          <p:nvPr/>
        </p:nvPicPr>
        <p:blipFill rotWithShape="1">
          <a:blip r:embed="rId8">
            <a:extLst>
              <a:ext uri="{BEBA8EAE-BF5A-486C-A8C5-ECC9F3942E4B}">
                <a14:imgProps xmlns:a14="http://schemas.microsoft.com/office/drawing/2010/main">
                  <a14:imgLayer r:embed="rId9">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1811913" y="743496"/>
            <a:ext cx="876637" cy="2314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4661" y="1688205"/>
            <a:ext cx="910965" cy="9268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Image result for hadoop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20722" y="2653157"/>
            <a:ext cx="737749" cy="4952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hive sql"/>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44219" y="2645610"/>
            <a:ext cx="858449" cy="798357"/>
          </a:xfrm>
          <a:prstGeom prst="rect">
            <a:avLst/>
          </a:prstGeom>
          <a:noFill/>
          <a:extLst>
            <a:ext uri="{909E8E84-426E-40DD-AFC4-6F175D3DCCD1}">
              <a14:hiddenFill xmlns:a14="http://schemas.microsoft.com/office/drawing/2010/main">
                <a:solidFill>
                  <a:srgbClr val="FFFFFF"/>
                </a:solidFill>
              </a14:hiddenFill>
            </a:ext>
          </a:extLst>
        </p:spPr>
      </p:pic>
      <p:pic>
        <p:nvPicPr>
          <p:cNvPr id="15" name="Snagit_PPT51EF"/>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43494" y="2824531"/>
            <a:ext cx="399837" cy="736239"/>
          </a:xfrm>
          <a:prstGeom prst="rect">
            <a:avLst/>
          </a:prstGeom>
        </p:spPr>
      </p:pic>
      <p:sp>
        <p:nvSpPr>
          <p:cNvPr id="17" name="Rectangle 16"/>
          <p:cNvSpPr/>
          <p:nvPr/>
        </p:nvSpPr>
        <p:spPr>
          <a:xfrm>
            <a:off x="1315780" y="932692"/>
            <a:ext cx="5127551" cy="4070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8" name="Rectangle 17"/>
          <p:cNvSpPr/>
          <p:nvPr/>
        </p:nvSpPr>
        <p:spPr>
          <a:xfrm>
            <a:off x="87416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9" name="Rectangle 18"/>
          <p:cNvSpPr/>
          <p:nvPr/>
        </p:nvSpPr>
        <p:spPr>
          <a:xfrm>
            <a:off x="756674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pic>
        <p:nvPicPr>
          <p:cNvPr id="20" name="Picture 2" descr="Image result for couchdb"/>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9284" y="3927161"/>
            <a:ext cx="718694" cy="6203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riak"/>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11913" y="2653157"/>
            <a:ext cx="903821" cy="2721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www.hypertable.org/global/img/logo-hypertable.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76348" y="3550484"/>
            <a:ext cx="1812878" cy="4462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azelcast"/>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6838" y="1230430"/>
            <a:ext cx="1106560" cy="21854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Memcached"/>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588" y="2709551"/>
            <a:ext cx="1119354" cy="7111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Image result for elastic search"/>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0267" y="3901778"/>
            <a:ext cx="1241407" cy="48326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logo kafka"/>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786504" y="976051"/>
            <a:ext cx="830340" cy="43646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21"/>
          <a:stretch>
            <a:fillRect/>
          </a:stretch>
        </p:blipFill>
        <p:spPr>
          <a:xfrm>
            <a:off x="800598" y="1872600"/>
            <a:ext cx="362490" cy="528879"/>
          </a:xfrm>
          <a:prstGeom prst="rect">
            <a:avLst/>
          </a:prstGeom>
        </p:spPr>
      </p:pic>
      <p:pic>
        <p:nvPicPr>
          <p:cNvPr id="28" name="Picture 2" descr="Image result for aws dynamo"/>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67102" y="1278776"/>
            <a:ext cx="930413" cy="4688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spark sql"/>
          <p:cNvPicPr>
            <a:picLocks noChangeAspect="1" noChangeArrowheads="1"/>
          </p:cNvPicPr>
          <p:nvPr/>
        </p:nvPicPr>
        <p:blipFill rotWithShape="1">
          <a:blip r:embed="rId23">
            <a:extLst>
              <a:ext uri="{28A0092B-C50C-407E-A947-70E740481C1C}">
                <a14:useLocalDpi xmlns:a14="http://schemas.microsoft.com/office/drawing/2010/main" val="0"/>
              </a:ext>
            </a:extLst>
          </a:blip>
          <a:srcRect t="28147" b="28379"/>
          <a:stretch/>
        </p:blipFill>
        <p:spPr bwMode="auto">
          <a:xfrm>
            <a:off x="4829369" y="1102104"/>
            <a:ext cx="1313334" cy="411088"/>
          </a:xfrm>
          <a:prstGeom prst="rect">
            <a:avLst/>
          </a:prstGeom>
          <a:noFill/>
          <a:extLst>
            <a:ext uri="{909E8E84-426E-40DD-AFC4-6F175D3DCCD1}">
              <a14:hiddenFill xmlns:a14="http://schemas.microsoft.com/office/drawing/2010/main">
                <a:solidFill>
                  <a:srgbClr val="FFFFFF"/>
                </a:solidFill>
              </a14:hiddenFill>
            </a:ext>
          </a:extLst>
        </p:spPr>
      </p:pic>
      <p:pic>
        <p:nvPicPr>
          <p:cNvPr id="72706" name="Picture 2" descr="Image result for sql"/>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8734" y="303887"/>
            <a:ext cx="1160205" cy="1047135"/>
          </a:xfrm>
          <a:prstGeom prst="rect">
            <a:avLst/>
          </a:prstGeom>
          <a:noFill/>
          <a:extLst>
            <a:ext uri="{909E8E84-426E-40DD-AFC4-6F175D3DCCD1}">
              <a14:hiddenFill xmlns:a14="http://schemas.microsoft.com/office/drawing/2010/main">
                <a:solidFill>
                  <a:srgbClr val="FFFFFF"/>
                </a:solidFill>
              </a14:hiddenFill>
            </a:ext>
          </a:extLst>
        </p:spPr>
      </p:pic>
      <p:pic>
        <p:nvPicPr>
          <p:cNvPr id="72708" name="Picture 4" descr="Image result for nosql"/>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10671" y="4456764"/>
            <a:ext cx="874390" cy="51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49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727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5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5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1000" fill="hold"/>
                                        <p:tgtEl>
                                          <p:spTgt spid="20"/>
                                        </p:tgtEl>
                                        <p:attrNameLst>
                                          <p:attrName>ppt_x</p:attrName>
                                        </p:attrNameLst>
                                      </p:cBhvr>
                                      <p:tavLst>
                                        <p:tav tm="0">
                                          <p:val>
                                            <p:strVal val="#ppt_x"/>
                                          </p:val>
                                        </p:tav>
                                        <p:tav tm="100000">
                                          <p:val>
                                            <p:strVal val="#ppt_x"/>
                                          </p:val>
                                        </p:tav>
                                      </p:tavLst>
                                    </p:anim>
                                    <p:anim calcmode="lin" valueType="num">
                                      <p:cBhvr additive="base">
                                        <p:cTn id="60" dur="1000" fill="hold"/>
                                        <p:tgtEl>
                                          <p:spTgt spid="20"/>
                                        </p:tgtEl>
                                        <p:attrNameLst>
                                          <p:attrName>ppt_y</p:attrName>
                                        </p:attrNameLst>
                                      </p:cBhvr>
                                      <p:tavLst>
                                        <p:tav tm="0">
                                          <p:val>
                                            <p:strVal val="0-#ppt_h/2"/>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1000" fill="hold"/>
                                        <p:tgtEl>
                                          <p:spTgt spid="21"/>
                                        </p:tgtEl>
                                        <p:attrNameLst>
                                          <p:attrName>ppt_x</p:attrName>
                                        </p:attrNameLst>
                                      </p:cBhvr>
                                      <p:tavLst>
                                        <p:tav tm="0">
                                          <p:val>
                                            <p:strVal val="#ppt_x"/>
                                          </p:val>
                                        </p:tav>
                                        <p:tav tm="100000">
                                          <p:val>
                                            <p:strVal val="#ppt_x"/>
                                          </p:val>
                                        </p:tav>
                                      </p:tavLst>
                                    </p:anim>
                                    <p:anim calcmode="lin" valueType="num">
                                      <p:cBhvr additive="base">
                                        <p:cTn id="64" dur="1000" fill="hold"/>
                                        <p:tgtEl>
                                          <p:spTgt spid="21"/>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1000" fill="hold"/>
                                        <p:tgtEl>
                                          <p:spTgt spid="22"/>
                                        </p:tgtEl>
                                        <p:attrNameLst>
                                          <p:attrName>ppt_x</p:attrName>
                                        </p:attrNameLst>
                                      </p:cBhvr>
                                      <p:tavLst>
                                        <p:tav tm="0">
                                          <p:val>
                                            <p:strVal val="#ppt_x"/>
                                          </p:val>
                                        </p:tav>
                                        <p:tav tm="100000">
                                          <p:val>
                                            <p:strVal val="#ppt_x"/>
                                          </p:val>
                                        </p:tav>
                                      </p:tavLst>
                                    </p:anim>
                                    <p:anim calcmode="lin" valueType="num">
                                      <p:cBhvr additive="base">
                                        <p:cTn id="68" dur="1000" fill="hold"/>
                                        <p:tgtEl>
                                          <p:spTgt spid="22"/>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1000" fill="hold"/>
                                        <p:tgtEl>
                                          <p:spTgt spid="23"/>
                                        </p:tgtEl>
                                        <p:attrNameLst>
                                          <p:attrName>ppt_x</p:attrName>
                                        </p:attrNameLst>
                                      </p:cBhvr>
                                      <p:tavLst>
                                        <p:tav tm="0">
                                          <p:val>
                                            <p:strVal val="#ppt_x"/>
                                          </p:val>
                                        </p:tav>
                                        <p:tav tm="100000">
                                          <p:val>
                                            <p:strVal val="#ppt_x"/>
                                          </p:val>
                                        </p:tav>
                                      </p:tavLst>
                                    </p:anim>
                                    <p:anim calcmode="lin" valueType="num">
                                      <p:cBhvr additive="base">
                                        <p:cTn id="72" dur="1000" fill="hold"/>
                                        <p:tgtEl>
                                          <p:spTgt spid="23"/>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1000" fill="hold"/>
                                        <p:tgtEl>
                                          <p:spTgt spid="24"/>
                                        </p:tgtEl>
                                        <p:attrNameLst>
                                          <p:attrName>ppt_x</p:attrName>
                                        </p:attrNameLst>
                                      </p:cBhvr>
                                      <p:tavLst>
                                        <p:tav tm="0">
                                          <p:val>
                                            <p:strVal val="#ppt_x"/>
                                          </p:val>
                                        </p:tav>
                                        <p:tav tm="100000">
                                          <p:val>
                                            <p:strVal val="#ppt_x"/>
                                          </p:val>
                                        </p:tav>
                                      </p:tavLst>
                                    </p:anim>
                                    <p:anim calcmode="lin" valueType="num">
                                      <p:cBhvr additive="base">
                                        <p:cTn id="76" dur="1000" fill="hold"/>
                                        <p:tgtEl>
                                          <p:spTgt spid="24"/>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1000" fill="hold"/>
                                        <p:tgtEl>
                                          <p:spTgt spid="25"/>
                                        </p:tgtEl>
                                        <p:attrNameLst>
                                          <p:attrName>ppt_x</p:attrName>
                                        </p:attrNameLst>
                                      </p:cBhvr>
                                      <p:tavLst>
                                        <p:tav tm="0">
                                          <p:val>
                                            <p:strVal val="#ppt_x"/>
                                          </p:val>
                                        </p:tav>
                                        <p:tav tm="100000">
                                          <p:val>
                                            <p:strVal val="#ppt_x"/>
                                          </p:val>
                                        </p:tav>
                                      </p:tavLst>
                                    </p:anim>
                                    <p:anim calcmode="lin" valueType="num">
                                      <p:cBhvr additive="base">
                                        <p:cTn id="80" dur="1000" fill="hold"/>
                                        <p:tgtEl>
                                          <p:spTgt spid="25"/>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ppt_x"/>
                                          </p:val>
                                        </p:tav>
                                        <p:tav tm="100000">
                                          <p:val>
                                            <p:strVal val="#ppt_x"/>
                                          </p:val>
                                        </p:tav>
                                      </p:tavLst>
                                    </p:anim>
                                    <p:anim calcmode="lin" valueType="num">
                                      <p:cBhvr additive="base">
                                        <p:cTn id="84" dur="500" fill="hold"/>
                                        <p:tgtEl>
                                          <p:spTgt spid="26"/>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500" fill="hold"/>
                                        <p:tgtEl>
                                          <p:spTgt spid="13"/>
                                        </p:tgtEl>
                                        <p:attrNameLst>
                                          <p:attrName>ppt_x</p:attrName>
                                        </p:attrNameLst>
                                      </p:cBhvr>
                                      <p:tavLst>
                                        <p:tav tm="0">
                                          <p:val>
                                            <p:strVal val="#ppt_x"/>
                                          </p:val>
                                        </p:tav>
                                        <p:tav tm="100000">
                                          <p:val>
                                            <p:strVal val="#ppt_x"/>
                                          </p:val>
                                        </p:tav>
                                      </p:tavLst>
                                    </p:anim>
                                    <p:anim calcmode="lin" valueType="num">
                                      <p:cBhvr additive="base">
                                        <p:cTn id="96" dur="500" fill="hold"/>
                                        <p:tgtEl>
                                          <p:spTgt spid="13"/>
                                        </p:tgtEl>
                                        <p:attrNameLst>
                                          <p:attrName>ppt_y</p:attrName>
                                        </p:attrNameLst>
                                      </p:cBhvr>
                                      <p:tavLst>
                                        <p:tav tm="0">
                                          <p:val>
                                            <p:strVal val="0-#ppt_h/2"/>
                                          </p:val>
                                        </p:tav>
                                        <p:tav tm="100000">
                                          <p:val>
                                            <p:strVal val="#ppt_y"/>
                                          </p:val>
                                        </p:tav>
                                      </p:tavLst>
                                    </p:anim>
                                  </p:childTnLst>
                                </p:cTn>
                              </p:par>
                              <p:par>
                                <p:cTn id="97" presetID="2" presetClass="entr" presetSubtype="1" fill="hold" nodeType="withEffect">
                                  <p:stCondLst>
                                    <p:cond delay="0"/>
                                  </p:stCondLst>
                                  <p:childTnLst>
                                    <p:set>
                                      <p:cBhvr>
                                        <p:cTn id="98" dur="1" fill="hold">
                                          <p:stCondLst>
                                            <p:cond delay="0"/>
                                          </p:stCondLst>
                                        </p:cTn>
                                        <p:tgtEl>
                                          <p:spTgt spid="72708"/>
                                        </p:tgtEl>
                                        <p:attrNameLst>
                                          <p:attrName>style.visibility</p:attrName>
                                        </p:attrNameLst>
                                      </p:cBhvr>
                                      <p:to>
                                        <p:strVal val="visible"/>
                                      </p:to>
                                    </p:set>
                                    <p:anim calcmode="lin" valueType="num">
                                      <p:cBhvr additive="base">
                                        <p:cTn id="99" dur="500" fill="hold"/>
                                        <p:tgtEl>
                                          <p:spTgt spid="72708"/>
                                        </p:tgtEl>
                                        <p:attrNameLst>
                                          <p:attrName>ppt_x</p:attrName>
                                        </p:attrNameLst>
                                      </p:cBhvr>
                                      <p:tavLst>
                                        <p:tav tm="0">
                                          <p:val>
                                            <p:strVal val="#ppt_x"/>
                                          </p:val>
                                        </p:tav>
                                        <p:tav tm="100000">
                                          <p:val>
                                            <p:strVal val="#ppt_x"/>
                                          </p:val>
                                        </p:tav>
                                      </p:tavLst>
                                    </p:anim>
                                    <p:anim calcmode="lin" valueType="num">
                                      <p:cBhvr additive="base">
                                        <p:cTn id="100" dur="500" fill="hold"/>
                                        <p:tgtEl>
                                          <p:spTgt spid="7270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2D8DCE-4A34-45C6-925F-17C6164225F4}"/>
              </a:ext>
            </a:extLst>
          </p:cNvPr>
          <p:cNvSpPr>
            <a:spLocks noGrp="1"/>
          </p:cNvSpPr>
          <p:nvPr>
            <p:ph type="title"/>
          </p:nvPr>
        </p:nvSpPr>
        <p:spPr/>
        <p:txBody>
          <a:bodyPr/>
          <a:lstStyle/>
          <a:p>
            <a:r>
              <a:rPr lang="nl-NL" dirty="0"/>
              <a:t>Summary</a:t>
            </a:r>
            <a:endParaRPr lang="en-NL" dirty="0"/>
          </a:p>
        </p:txBody>
      </p:sp>
      <p:sp>
        <p:nvSpPr>
          <p:cNvPr id="6" name="Content Placeholder 5">
            <a:extLst>
              <a:ext uri="{FF2B5EF4-FFF2-40B4-BE49-F238E27FC236}">
                <a16:creationId xmlns:a16="http://schemas.microsoft.com/office/drawing/2014/main" id="{470513C7-52B0-42BF-8D98-033E502A4E15}"/>
              </a:ext>
            </a:extLst>
          </p:cNvPr>
          <p:cNvSpPr>
            <a:spLocks noGrp="1"/>
          </p:cNvSpPr>
          <p:nvPr>
            <p:ph idx="1"/>
          </p:nvPr>
        </p:nvSpPr>
        <p:spPr/>
        <p:txBody>
          <a:bodyPr/>
          <a:lstStyle/>
          <a:p>
            <a:r>
              <a:rPr lang="nl-NL" dirty="0"/>
              <a:t>Multiple types of data</a:t>
            </a:r>
          </a:p>
          <a:p>
            <a:pPr lvl="1"/>
            <a:r>
              <a:rPr lang="nl-NL" dirty="0" err="1"/>
              <a:t>Stored</a:t>
            </a:r>
            <a:r>
              <a:rPr lang="nl-NL" dirty="0"/>
              <a:t> </a:t>
            </a:r>
            <a:r>
              <a:rPr lang="nl-NL" dirty="0" err="1"/>
              <a:t>and</a:t>
            </a:r>
            <a:r>
              <a:rPr lang="nl-NL" dirty="0"/>
              <a:t> </a:t>
            </a:r>
            <a:r>
              <a:rPr lang="nl-NL" dirty="0" err="1"/>
              <a:t>processed</a:t>
            </a:r>
            <a:r>
              <a:rPr lang="nl-NL" dirty="0"/>
              <a:t> in different </a:t>
            </a:r>
            <a:r>
              <a:rPr lang="nl-NL" dirty="0" err="1"/>
              <a:t>ways</a:t>
            </a:r>
            <a:endParaRPr lang="nl-NL" dirty="0"/>
          </a:p>
          <a:p>
            <a:r>
              <a:rPr lang="nl-NL" dirty="0"/>
              <a:t>Same data </a:t>
            </a:r>
            <a:r>
              <a:rPr lang="nl-NL" dirty="0" err="1"/>
              <a:t>sometimes</a:t>
            </a:r>
            <a:r>
              <a:rPr lang="nl-NL" dirty="0"/>
              <a:t> </a:t>
            </a:r>
            <a:r>
              <a:rPr lang="nl-NL" dirty="0" err="1"/>
              <a:t>used</a:t>
            </a:r>
            <a:r>
              <a:rPr lang="nl-NL" dirty="0"/>
              <a:t> in multiple, different </a:t>
            </a:r>
            <a:r>
              <a:rPr lang="nl-NL" dirty="0" err="1"/>
              <a:t>ways</a:t>
            </a:r>
            <a:endParaRPr lang="nl-NL" dirty="0"/>
          </a:p>
          <a:p>
            <a:pPr lvl="1"/>
            <a:r>
              <a:rPr lang="nl-NL" dirty="0" err="1"/>
              <a:t>Stored</a:t>
            </a:r>
            <a:r>
              <a:rPr lang="nl-NL" dirty="0"/>
              <a:t> </a:t>
            </a:r>
            <a:r>
              <a:rPr lang="nl-NL" dirty="0" err="1"/>
              <a:t>and</a:t>
            </a:r>
            <a:r>
              <a:rPr lang="nl-NL" dirty="0"/>
              <a:t> </a:t>
            </a:r>
            <a:r>
              <a:rPr lang="nl-NL" dirty="0" err="1"/>
              <a:t>processed</a:t>
            </a:r>
            <a:r>
              <a:rPr lang="nl-NL" dirty="0"/>
              <a:t> multiple </a:t>
            </a:r>
            <a:r>
              <a:rPr lang="nl-NL" dirty="0" err="1"/>
              <a:t>times</a:t>
            </a:r>
            <a:r>
              <a:rPr lang="nl-NL" dirty="0"/>
              <a:t> – </a:t>
            </a:r>
            <a:r>
              <a:rPr lang="nl-NL" dirty="0" err="1"/>
              <a:t>optimized</a:t>
            </a:r>
            <a:r>
              <a:rPr lang="nl-NL" dirty="0"/>
              <a:t> for </a:t>
            </a:r>
            <a:r>
              <a:rPr lang="nl-NL" dirty="0" err="1"/>
              <a:t>each</a:t>
            </a:r>
            <a:r>
              <a:rPr lang="nl-NL" dirty="0"/>
              <a:t> </a:t>
            </a:r>
            <a:r>
              <a:rPr lang="nl-NL" dirty="0" err="1"/>
              <a:t>use</a:t>
            </a:r>
            <a:r>
              <a:rPr lang="nl-NL" dirty="0"/>
              <a:t> case</a:t>
            </a:r>
          </a:p>
          <a:p>
            <a:r>
              <a:rPr lang="nl-NL" dirty="0"/>
              <a:t>The </a:t>
            </a:r>
            <a:r>
              <a:rPr lang="nl-NL" dirty="0" err="1"/>
              <a:t>meaning</a:t>
            </a:r>
            <a:r>
              <a:rPr lang="nl-NL" dirty="0"/>
              <a:t> of </a:t>
            </a:r>
            <a:r>
              <a:rPr lang="nl-NL" dirty="0" err="1"/>
              <a:t>some</a:t>
            </a:r>
            <a:r>
              <a:rPr lang="nl-NL" dirty="0"/>
              <a:t> </a:t>
            </a:r>
            <a:r>
              <a:rPr lang="nl-NL" dirty="0" err="1"/>
              <a:t>terms</a:t>
            </a:r>
            <a:r>
              <a:rPr lang="nl-NL" dirty="0"/>
              <a:t> </a:t>
            </a:r>
            <a:r>
              <a:rPr lang="nl-NL" dirty="0" err="1"/>
              <a:t>cannot</a:t>
            </a:r>
            <a:r>
              <a:rPr lang="nl-NL" dirty="0"/>
              <a:t> </a:t>
            </a:r>
            <a:r>
              <a:rPr lang="nl-NL" dirty="0" err="1"/>
              <a:t>be</a:t>
            </a:r>
            <a:r>
              <a:rPr lang="nl-NL" dirty="0"/>
              <a:t> taken </a:t>
            </a:r>
            <a:r>
              <a:rPr lang="nl-NL" dirty="0" err="1"/>
              <a:t>too</a:t>
            </a:r>
            <a:r>
              <a:rPr lang="nl-NL" dirty="0"/>
              <a:t> </a:t>
            </a:r>
            <a:r>
              <a:rPr lang="nl-NL" dirty="0" err="1"/>
              <a:t>literally</a:t>
            </a:r>
            <a:endParaRPr lang="nl-NL" dirty="0"/>
          </a:p>
          <a:p>
            <a:pPr lvl="1"/>
            <a:r>
              <a:rPr lang="nl-NL" dirty="0"/>
              <a:t>Real Time </a:t>
            </a:r>
            <a:r>
              <a:rPr lang="nl-NL" dirty="0" err="1"/>
              <a:t>and</a:t>
            </a:r>
            <a:r>
              <a:rPr lang="nl-NL" dirty="0"/>
              <a:t> </a:t>
            </a:r>
            <a:r>
              <a:rPr lang="nl-NL" dirty="0" err="1"/>
              <a:t>Fresh</a:t>
            </a:r>
            <a:endParaRPr lang="nl-NL" dirty="0"/>
          </a:p>
          <a:p>
            <a:pPr lvl="1"/>
            <a:r>
              <a:rPr lang="nl-NL" dirty="0" err="1"/>
              <a:t>Integrity</a:t>
            </a:r>
            <a:r>
              <a:rPr lang="nl-NL" dirty="0"/>
              <a:t> </a:t>
            </a:r>
            <a:r>
              <a:rPr lang="nl-NL" dirty="0" err="1"/>
              <a:t>and</a:t>
            </a:r>
            <a:r>
              <a:rPr lang="nl-NL" dirty="0"/>
              <a:t> </a:t>
            </a:r>
            <a:r>
              <a:rPr lang="nl-NL" dirty="0" err="1"/>
              <a:t>Truth</a:t>
            </a:r>
            <a:endParaRPr lang="nl-NL" dirty="0"/>
          </a:p>
          <a:p>
            <a:pPr lvl="1"/>
            <a:r>
              <a:rPr lang="nl-NL" dirty="0" err="1"/>
              <a:t>Consistency</a:t>
            </a:r>
            <a:r>
              <a:rPr lang="nl-NL" dirty="0"/>
              <a:t> </a:t>
            </a:r>
            <a:r>
              <a:rPr lang="nl-NL" dirty="0" err="1"/>
              <a:t>and</a:t>
            </a:r>
            <a:r>
              <a:rPr lang="nl-NL" dirty="0"/>
              <a:t> transactions</a:t>
            </a:r>
          </a:p>
          <a:p>
            <a:r>
              <a:rPr lang="nl-NL" dirty="0"/>
              <a:t>Understand </a:t>
            </a:r>
            <a:r>
              <a:rPr lang="nl-NL" dirty="0" err="1"/>
              <a:t>your</a:t>
            </a:r>
            <a:r>
              <a:rPr lang="nl-NL" dirty="0"/>
              <a:t> data</a:t>
            </a:r>
          </a:p>
          <a:p>
            <a:pPr lvl="1"/>
            <a:r>
              <a:rPr lang="nl-NL" dirty="0"/>
              <a:t>Meta: </a:t>
            </a:r>
            <a:r>
              <a:rPr lang="nl-NL" dirty="0" err="1"/>
              <a:t>What</a:t>
            </a:r>
            <a:r>
              <a:rPr lang="nl-NL" dirty="0"/>
              <a:t> does </a:t>
            </a:r>
            <a:r>
              <a:rPr lang="nl-NL" dirty="0" err="1"/>
              <a:t>it</a:t>
            </a:r>
            <a:r>
              <a:rPr lang="nl-NL" dirty="0"/>
              <a:t> </a:t>
            </a:r>
            <a:r>
              <a:rPr lang="nl-NL" dirty="0" err="1"/>
              <a:t>mean</a:t>
            </a:r>
            <a:r>
              <a:rPr lang="nl-NL" dirty="0"/>
              <a:t>?</a:t>
            </a:r>
          </a:p>
          <a:p>
            <a:pPr lvl="1"/>
            <a:r>
              <a:rPr lang="nl-NL" dirty="0"/>
              <a:t>Master: </a:t>
            </a:r>
            <a:r>
              <a:rPr lang="nl-NL" dirty="0" err="1"/>
              <a:t>Where</a:t>
            </a:r>
            <a:r>
              <a:rPr lang="nl-NL" dirty="0"/>
              <a:t> is </a:t>
            </a:r>
            <a:r>
              <a:rPr lang="nl-NL" dirty="0" err="1"/>
              <a:t>the</a:t>
            </a:r>
            <a:r>
              <a:rPr lang="nl-NL" dirty="0"/>
              <a:t> source?</a:t>
            </a:r>
            <a:endParaRPr lang="en-NL" dirty="0"/>
          </a:p>
        </p:txBody>
      </p:sp>
      <p:sp>
        <p:nvSpPr>
          <p:cNvPr id="3" name="Footer Placeholder 2">
            <a:extLst>
              <a:ext uri="{FF2B5EF4-FFF2-40B4-BE49-F238E27FC236}">
                <a16:creationId xmlns:a16="http://schemas.microsoft.com/office/drawing/2014/main" id="{F6F1E1E2-98E6-46CF-BC44-15BEC1C855CA}"/>
              </a:ext>
            </a:extLst>
          </p:cNvPr>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4" name="Slide Number Placeholder 3">
            <a:extLst>
              <a:ext uri="{FF2B5EF4-FFF2-40B4-BE49-F238E27FC236}">
                <a16:creationId xmlns:a16="http://schemas.microsoft.com/office/drawing/2014/main" id="{FA049182-68D0-4C96-A363-917FB314C0C7}"/>
              </a:ext>
            </a:extLst>
          </p:cNvPr>
          <p:cNvSpPr>
            <a:spLocks noGrp="1"/>
          </p:cNvSpPr>
          <p:nvPr>
            <p:ph type="sldNum" sz="quarter" idx="12"/>
          </p:nvPr>
        </p:nvSpPr>
        <p:spPr/>
        <p:txBody>
          <a:bodyPr/>
          <a:lstStyle/>
          <a:p>
            <a:fld id="{14F1411D-0280-154F-AEAC-4C20B7AA46B2}" type="slidenum">
              <a:rPr lang="nl-NL" noProof="0" smtClean="0"/>
              <a:t>76</a:t>
            </a:fld>
            <a:endParaRPr lang="nl-NL" noProof="0" dirty="0"/>
          </a:p>
        </p:txBody>
      </p:sp>
    </p:spTree>
    <p:extLst>
      <p:ext uri="{BB962C8B-B14F-4D97-AF65-F5344CB8AC3E}">
        <p14:creationId xmlns:p14="http://schemas.microsoft.com/office/powerpoint/2010/main" val="15708037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77</a:t>
            </a:fld>
            <a:endParaRPr lang="nl-NL"/>
          </a:p>
        </p:txBody>
      </p:sp>
      <p:pic>
        <p:nvPicPr>
          <p:cNvPr id="74754" name="Picture 2" descr="Image result for mu"/>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286" y="288000"/>
            <a:ext cx="2592695" cy="2592695"/>
          </a:xfrm>
          <a:prstGeom prst="rect">
            <a:avLst/>
          </a:prstGeom>
          <a:noFill/>
          <a:extLst>
            <a:ext uri="{909E8E84-426E-40DD-AFC4-6F175D3DCCD1}">
              <a14:hiddenFill xmlns:a14="http://schemas.microsoft.com/office/drawing/2010/main">
                <a:solidFill>
                  <a:srgbClr val="FFFFFF"/>
                </a:solidFill>
              </a14:hiddenFill>
            </a:ext>
          </a:extLst>
        </p:spPr>
      </p:pic>
      <p:pic>
        <p:nvPicPr>
          <p:cNvPr id="74756" name="Picture 4" descr="Image result for cq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446" y="2416908"/>
            <a:ext cx="2360169" cy="23673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no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9627" y="3484444"/>
            <a:ext cx="2205253" cy="1299785"/>
          </a:xfrm>
          <a:prstGeom prst="rect">
            <a:avLst/>
          </a:prstGeom>
          <a:noFill/>
          <a:extLst>
            <a:ext uri="{909E8E84-426E-40DD-AFC4-6F175D3DCCD1}">
              <a14:hiddenFill xmlns:a14="http://schemas.microsoft.com/office/drawing/2010/main">
                <a:solidFill>
                  <a:srgbClr val="FFFFFF"/>
                </a:solidFill>
              </a14:hiddenFill>
            </a:ext>
          </a:extLst>
        </p:spPr>
      </p:pic>
      <p:pic>
        <p:nvPicPr>
          <p:cNvPr id="74758" name="Picture 6" descr="Image result for ev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8363" y="96541"/>
            <a:ext cx="4039382" cy="2692922"/>
          </a:xfrm>
          <a:prstGeom prst="rect">
            <a:avLst/>
          </a:prstGeom>
          <a:noFill/>
          <a:extLst>
            <a:ext uri="{909E8E84-426E-40DD-AFC4-6F175D3DCCD1}">
              <a14:hiddenFill xmlns:a14="http://schemas.microsoft.com/office/drawing/2010/main">
                <a:solidFill>
                  <a:srgbClr val="FFFFFF"/>
                </a:solidFill>
              </a14:hiddenFill>
            </a:ext>
          </a:extLst>
        </p:spPr>
      </p:pic>
      <p:pic>
        <p:nvPicPr>
          <p:cNvPr id="74760" name="Picture 8" descr="Image result for acid LITMU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3440" y="2044729"/>
            <a:ext cx="2184449" cy="2184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4921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Wrap Up</a:t>
            </a:r>
          </a:p>
        </p:txBody>
      </p:sp>
      <p:sp>
        <p:nvSpPr>
          <p:cNvPr id="8" name="TextBox 7"/>
          <p:cNvSpPr txBox="1"/>
          <p:nvPr/>
        </p:nvSpPr>
        <p:spPr>
          <a:xfrm rot="20982024">
            <a:off x="6171652" y="1733613"/>
            <a:ext cx="3320591" cy="1200329"/>
          </a:xfrm>
          <a:prstGeom prst="rect">
            <a:avLst/>
          </a:prstGeom>
          <a:noFill/>
        </p:spPr>
        <p:txBody>
          <a:bodyPr wrap="square" rtlCol="0">
            <a:spAutoFit/>
          </a:bodyPr>
          <a:lstStyle/>
          <a:p>
            <a:r>
              <a:rPr lang="en-US" sz="7200" dirty="0"/>
              <a:t>DATA</a:t>
            </a:r>
            <a:endParaRPr lang="nl-NL" sz="7200" dirty="0"/>
          </a:p>
        </p:txBody>
      </p:sp>
      <p:sp>
        <p:nvSpPr>
          <p:cNvPr id="9" name="TextBox 8"/>
          <p:cNvSpPr txBox="1"/>
          <p:nvPr/>
        </p:nvSpPr>
        <p:spPr>
          <a:xfrm>
            <a:off x="5358671" y="474311"/>
            <a:ext cx="3527119" cy="1685077"/>
          </a:xfrm>
          <a:prstGeom prst="rect">
            <a:avLst/>
          </a:prstGeom>
          <a:noFill/>
        </p:spPr>
        <p:txBody>
          <a:bodyPr wrap="none" rtlCol="0">
            <a:spAutoFit/>
          </a:bodyPr>
          <a:lstStyle/>
          <a:p>
            <a:r>
              <a:rPr lang="en-US" sz="10350" dirty="0"/>
              <a:t>DATA</a:t>
            </a:r>
            <a:endParaRPr lang="nl-NL" sz="10350" dirty="0"/>
          </a:p>
        </p:txBody>
      </p:sp>
      <p:sp>
        <p:nvSpPr>
          <p:cNvPr id="10" name="TextBox 9"/>
          <p:cNvSpPr txBox="1"/>
          <p:nvPr/>
        </p:nvSpPr>
        <p:spPr>
          <a:xfrm rot="2114234">
            <a:off x="3110313" y="1946511"/>
            <a:ext cx="3527119" cy="1685077"/>
          </a:xfrm>
          <a:prstGeom prst="rect">
            <a:avLst/>
          </a:prstGeom>
          <a:noFill/>
        </p:spPr>
        <p:txBody>
          <a:bodyPr wrap="none" rtlCol="0">
            <a:spAutoFit/>
          </a:bodyPr>
          <a:lstStyle/>
          <a:p>
            <a:r>
              <a:rPr lang="en-US" sz="10350" dirty="0"/>
              <a:t>DATA</a:t>
            </a:r>
            <a:endParaRPr lang="nl-NL" sz="10350" dirty="0"/>
          </a:p>
        </p:txBody>
      </p:sp>
      <p:sp>
        <p:nvSpPr>
          <p:cNvPr id="11" name="TextBox 10"/>
          <p:cNvSpPr txBox="1"/>
          <p:nvPr/>
        </p:nvSpPr>
        <p:spPr>
          <a:xfrm>
            <a:off x="1222731" y="2784401"/>
            <a:ext cx="5002973" cy="2389116"/>
          </a:xfrm>
          <a:prstGeom prst="rect">
            <a:avLst/>
          </a:prstGeom>
          <a:noFill/>
        </p:spPr>
        <p:txBody>
          <a:bodyPr wrap="none" rtlCol="0">
            <a:spAutoFit/>
          </a:bodyPr>
          <a:lstStyle/>
          <a:p>
            <a:r>
              <a:rPr lang="en-US" sz="14925" dirty="0"/>
              <a:t>DATA</a:t>
            </a:r>
            <a:endParaRPr lang="nl-NL" sz="14925" dirty="0"/>
          </a:p>
        </p:txBody>
      </p:sp>
      <p:sp>
        <p:nvSpPr>
          <p:cNvPr id="12" name="TextBox 11"/>
          <p:cNvSpPr txBox="1"/>
          <p:nvPr/>
        </p:nvSpPr>
        <p:spPr>
          <a:xfrm rot="19474328">
            <a:off x="1192767" y="820976"/>
            <a:ext cx="3527119" cy="1685077"/>
          </a:xfrm>
          <a:prstGeom prst="rect">
            <a:avLst/>
          </a:prstGeom>
          <a:noFill/>
        </p:spPr>
        <p:txBody>
          <a:bodyPr wrap="none" rtlCol="0">
            <a:spAutoFit/>
          </a:bodyPr>
          <a:lstStyle/>
          <a:p>
            <a:r>
              <a:rPr lang="en-US" sz="10350" dirty="0"/>
              <a:t>DATA</a:t>
            </a:r>
            <a:endParaRPr lang="nl-NL" sz="10350" dirty="0"/>
          </a:p>
        </p:txBody>
      </p:sp>
      <p:sp>
        <p:nvSpPr>
          <p:cNvPr id="13" name="TextBox 12"/>
          <p:cNvSpPr txBox="1"/>
          <p:nvPr/>
        </p:nvSpPr>
        <p:spPr>
          <a:xfrm>
            <a:off x="5785057" y="2971227"/>
            <a:ext cx="3527119" cy="1685077"/>
          </a:xfrm>
          <a:prstGeom prst="rect">
            <a:avLst/>
          </a:prstGeom>
          <a:noFill/>
        </p:spPr>
        <p:txBody>
          <a:bodyPr wrap="none" rtlCol="0">
            <a:spAutoFit/>
          </a:bodyPr>
          <a:lstStyle/>
          <a:p>
            <a:r>
              <a:rPr lang="en-US" sz="10350" dirty="0"/>
              <a:t>DATA</a:t>
            </a:r>
            <a:endParaRPr lang="nl-NL" sz="10350" dirty="0"/>
          </a:p>
        </p:txBody>
      </p:sp>
      <p:sp>
        <p:nvSpPr>
          <p:cNvPr id="14" name="TextBox 13"/>
          <p:cNvSpPr txBox="1"/>
          <p:nvPr/>
        </p:nvSpPr>
        <p:spPr>
          <a:xfrm rot="1462014">
            <a:off x="3434827" y="349345"/>
            <a:ext cx="3320591" cy="1200329"/>
          </a:xfrm>
          <a:prstGeom prst="rect">
            <a:avLst/>
          </a:prstGeom>
          <a:noFill/>
        </p:spPr>
        <p:txBody>
          <a:bodyPr wrap="square" rtlCol="0">
            <a:spAutoFit/>
          </a:bodyPr>
          <a:lstStyle/>
          <a:p>
            <a:r>
              <a:rPr lang="en-US" sz="7200" dirty="0"/>
              <a:t>DATA</a:t>
            </a:r>
            <a:endParaRPr lang="nl-NL" sz="7200" dirty="0"/>
          </a:p>
        </p:txBody>
      </p:sp>
      <p:sp>
        <p:nvSpPr>
          <p:cNvPr id="15" name="TextBox 14"/>
          <p:cNvSpPr txBox="1"/>
          <p:nvPr/>
        </p:nvSpPr>
        <p:spPr>
          <a:xfrm rot="16352940">
            <a:off x="-181266" y="1173638"/>
            <a:ext cx="3320591" cy="1200329"/>
          </a:xfrm>
          <a:prstGeom prst="rect">
            <a:avLst/>
          </a:prstGeom>
          <a:noFill/>
        </p:spPr>
        <p:txBody>
          <a:bodyPr wrap="square" rtlCol="0">
            <a:spAutoFit/>
          </a:bodyPr>
          <a:lstStyle/>
          <a:p>
            <a:r>
              <a:rPr lang="en-US" sz="7200" dirty="0"/>
              <a:t>DATA</a:t>
            </a:r>
            <a:endParaRPr lang="nl-NL" sz="7200" dirty="0"/>
          </a:p>
        </p:txBody>
      </p:sp>
    </p:spTree>
    <p:extLst>
      <p:ext uri="{BB962C8B-B14F-4D97-AF65-F5344CB8AC3E}">
        <p14:creationId xmlns:p14="http://schemas.microsoft.com/office/powerpoint/2010/main" val="13428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000" fill="hold"/>
                                        <p:tgtEl>
                                          <p:spTgt spid="8"/>
                                        </p:tgtEl>
                                        <p:attrNameLst>
                                          <p:attrName>style.color</p:attrName>
                                        </p:attrNameLst>
                                      </p:cBhvr>
                                      <p:to>
                                        <a:schemeClr val="accent2"/>
                                      </p:to>
                                    </p:animClr>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3" presetClass="emph" presetSubtype="2" fill="hold" grpId="0" nodeType="withEffect">
                                  <p:stCondLst>
                                    <p:cond delay="0"/>
                                  </p:stCondLst>
                                  <p:childTnLst>
                                    <p:animClr clrSpc="rgb" dir="cw">
                                      <p:cBhvr override="childStyle">
                                        <p:cTn id="10" dur="2000" fill="hold"/>
                                        <p:tgtEl>
                                          <p:spTgt spid="9"/>
                                        </p:tgtEl>
                                        <p:attrNameLst>
                                          <p:attrName>style.color</p:attrName>
                                        </p:attrNameLst>
                                      </p:cBhvr>
                                      <p:to>
                                        <a:schemeClr val="accent1"/>
                                      </p:to>
                                    </p:animClr>
                                  </p:childTnLst>
                                </p:cTn>
                              </p:par>
                              <p:par>
                                <p:cTn id="11" presetID="1"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2000" fill="hold"/>
                                        <p:tgtEl>
                                          <p:spTgt spid="10"/>
                                        </p:tgtEl>
                                        <p:attrNameLst>
                                          <p:attrName>style.color</p:attrName>
                                        </p:attrNameLst>
                                      </p:cBhvr>
                                      <p:to>
                                        <a:schemeClr val="folHlink"/>
                                      </p:to>
                                    </p:animClr>
                                  </p:childTnLst>
                                </p:cTn>
                              </p:par>
                              <p:par>
                                <p:cTn id="15" presetID="1" presetClass="entr"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3" presetClass="emph" presetSubtype="2" fill="hold" grpId="0" nodeType="withEffect">
                                  <p:stCondLst>
                                    <p:cond delay="0"/>
                                  </p:stCondLst>
                                  <p:childTnLst>
                                    <p:animClr clrSpc="rgb" dir="cw">
                                      <p:cBhvr override="childStyle">
                                        <p:cTn id="18" dur="2000" fill="hold"/>
                                        <p:tgtEl>
                                          <p:spTgt spid="11"/>
                                        </p:tgtEl>
                                        <p:attrNameLst>
                                          <p:attrName>style.color</p:attrName>
                                        </p:attrNameLst>
                                      </p:cBhvr>
                                      <p:to>
                                        <a:srgbClr val="00FF00"/>
                                      </p:to>
                                    </p:animClr>
                                  </p:childTnLst>
                                </p:cTn>
                              </p:par>
                              <p:par>
                                <p:cTn id="19" presetID="1" presetClass="entr"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3" presetClass="emph" presetSubtype="2" fill="hold" grpId="0" nodeType="withEffect">
                                  <p:stCondLst>
                                    <p:cond delay="0"/>
                                  </p:stCondLst>
                                  <p:childTnLst>
                                    <p:animClr clrSpc="rgb" dir="cw">
                                      <p:cBhvr override="childStyle">
                                        <p:cTn id="22" dur="2000" fill="hold"/>
                                        <p:tgtEl>
                                          <p:spTgt spid="12"/>
                                        </p:tgtEl>
                                        <p:attrNameLst>
                                          <p:attrName>style.color</p:attrName>
                                        </p:attrNameLst>
                                      </p:cBhvr>
                                      <p:to>
                                        <a:srgbClr val="FF0000"/>
                                      </p:to>
                                    </p:animClr>
                                  </p:childTnLst>
                                </p:cTn>
                              </p:par>
                              <p:par>
                                <p:cTn id="23" presetID="1" presetClass="entr"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3" presetClass="emph" presetSubtype="2" fill="hold" grpId="0" nodeType="withEffect">
                                  <p:stCondLst>
                                    <p:cond delay="0"/>
                                  </p:stCondLst>
                                  <p:childTnLst>
                                    <p:animClr clrSpc="rgb" dir="cw">
                                      <p:cBhvr override="childStyle">
                                        <p:cTn id="26" dur="2000" fill="hold"/>
                                        <p:tgtEl>
                                          <p:spTgt spid="13"/>
                                        </p:tgtEl>
                                        <p:attrNameLst>
                                          <p:attrName>style.color</p:attrName>
                                        </p:attrNameLst>
                                      </p:cBhvr>
                                      <p:to>
                                        <a:schemeClr val="bg2"/>
                                      </p:to>
                                    </p:animClr>
                                  </p:childTnLst>
                                </p:cTn>
                              </p:par>
                              <p:par>
                                <p:cTn id="27" presetID="3" presetClass="emph" presetSubtype="2" fill="hold" grpId="0" nodeType="withEffect">
                                  <p:stCondLst>
                                    <p:cond delay="0"/>
                                  </p:stCondLst>
                                  <p:childTnLst>
                                    <p:animClr clrSpc="rgb" dir="cw">
                                      <p:cBhvr override="childStyle">
                                        <p:cTn id="28" dur="2000" fill="hold"/>
                                        <p:tgtEl>
                                          <p:spTgt spid="14"/>
                                        </p:tgtEl>
                                        <p:attrNameLst>
                                          <p:attrName>style.color</p:attrName>
                                        </p:attrNameLst>
                                      </p:cBhvr>
                                      <p:to>
                                        <a:srgbClr val="F1F61E"/>
                                      </p:to>
                                    </p:animClr>
                                  </p:childTnLst>
                                </p:cTn>
                              </p:par>
                              <p:par>
                                <p:cTn id="29" presetID="3" presetClass="emph" presetSubtype="2" fill="hold" grpId="0" nodeType="withEffect">
                                  <p:stCondLst>
                                    <p:cond delay="0"/>
                                  </p:stCondLst>
                                  <p:childTnLst>
                                    <p:animClr clrSpc="rgb" dir="cw">
                                      <p:cBhvr override="childStyle">
                                        <p:cTn id="30" dur="2000" fill="hold"/>
                                        <p:tgtEl>
                                          <p:spTgt spid="15"/>
                                        </p:tgtEl>
                                        <p:attrNameLst>
                                          <p:attrName>style.color</p:attrName>
                                        </p:attrNameLst>
                                      </p:cBhvr>
                                      <p:to>
                                        <a:srgbClr val="F650CB"/>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P spid="10" grpId="0"/>
      <p:bldP spid="10" grpId="1"/>
      <p:bldP spid="11" grpId="0"/>
      <p:bldP spid="11" grpId="1"/>
      <p:bldP spid="12" grpId="0"/>
      <p:bldP spid="12" grpId="1"/>
      <p:bldP spid="13" grpId="0"/>
      <p:bldP spid="13" grpId="1"/>
      <p:bldP spid="14" grpId="0"/>
      <p:bldP spid="1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a:xfrm>
            <a:off x="5399999" y="1548000"/>
            <a:ext cx="3601125" cy="3024000"/>
          </a:xfrm>
        </p:spPr>
        <p:txBody>
          <a:bodyPr/>
          <a:lstStyle/>
          <a:p>
            <a:r>
              <a:rPr lang="en-US" dirty="0"/>
              <a:t>Thank you!</a:t>
            </a:r>
            <a:br>
              <a:rPr lang="en-US" dirty="0"/>
            </a:br>
            <a:br>
              <a:rPr lang="en-US" dirty="0"/>
            </a:br>
            <a:r>
              <a:rPr lang="en-US"/>
              <a:t>No Worries.</a:t>
            </a:r>
            <a:br>
              <a:rPr lang="en-US" dirty="0"/>
            </a:br>
            <a:br>
              <a:rPr lang="en-US"/>
            </a:br>
            <a:endParaRPr lang="nl-NL" dirty="0"/>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Blog: 	</a:t>
            </a:r>
            <a:r>
              <a:rPr lang="en-US" sz="1200" b="1" dirty="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a:solidFill>
                  <a:srgbClr val="E73430">
                    <a:lumMod val="50000"/>
                  </a:srgbClr>
                </a:solidFill>
                <a:latin typeface="Arial Unicode MS"/>
              </a:rPr>
              <a:t>			</a:t>
            </a:r>
          </a:p>
          <a:p>
            <a:r>
              <a:rPr lang="en-US" sz="1200" b="1" dirty="0">
                <a:solidFill>
                  <a:srgbClr val="E73430">
                    <a:lumMod val="50000"/>
                  </a:srgbClr>
                </a:solidFill>
                <a:latin typeface="Arial Unicode MS"/>
              </a:rPr>
              <a:t>Email: 	</a:t>
            </a:r>
            <a:r>
              <a:rPr lang="en-US" sz="1200" b="1" dirty="0">
                <a:solidFill>
                  <a:srgbClr val="E73430">
                    <a:lumMod val="50000"/>
                  </a:srgbClr>
                </a:solidFill>
                <a:latin typeface="Arial Unicode MS"/>
                <a:hlinkClick r:id="rId5"/>
              </a:rPr>
              <a:t>lucas.jellema@amis.nl</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endParaRPr lang="en-US" sz="1200" b="1" dirty="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a:solidFill>
                  <a:srgbClr val="E73430">
                    <a:lumMod val="50000"/>
                  </a:srgbClr>
                </a:solidFill>
                <a:latin typeface="Arial Unicode MS"/>
                <a:hlinkClick r:id="rId6"/>
              </a:rPr>
              <a:t>www.amis.nl</a:t>
            </a:r>
            <a:r>
              <a:rPr lang="en-US" sz="1200" b="1" dirty="0">
                <a:solidFill>
                  <a:srgbClr val="E73430">
                    <a:lumMod val="50000"/>
                  </a:srgbClr>
                </a:solidFill>
                <a:latin typeface="Arial Unicode MS"/>
              </a:rPr>
              <a:t>, </a:t>
            </a:r>
            <a:r>
              <a:rPr lang="en-US" sz="1200" b="1" dirty="0">
                <a:solidFill>
                  <a:srgbClr val="E73430">
                    <a:lumMod val="50000"/>
                  </a:srgbClr>
                </a:solidFill>
                <a:latin typeface="Arial Unicode MS"/>
                <a:hlinkClick r:id="rId7"/>
              </a:rPr>
              <a:t>info@amis.nl</a:t>
            </a:r>
            <a:br>
              <a:rPr lang="en-US" sz="1200" b="1" dirty="0">
                <a:solidFill>
                  <a:srgbClr val="E73430">
                    <a:lumMod val="50000"/>
                  </a:srgbClr>
                </a:solidFill>
                <a:latin typeface="Arial Unicode MS"/>
              </a:rPr>
            </a:br>
            <a:r>
              <a:rPr lang="en-US" sz="1200" b="1" dirty="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82559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4528005" y="9605"/>
            <a:ext cx="4683474" cy="2364785"/>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4" name="Rounded Rectangle 3"/>
          <p:cNvSpPr/>
          <p:nvPr/>
        </p:nvSpPr>
        <p:spPr>
          <a:xfrm>
            <a:off x="5246264" y="843577"/>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5" name="Cloud 4"/>
          <p:cNvSpPr/>
          <p:nvPr/>
        </p:nvSpPr>
        <p:spPr>
          <a:xfrm>
            <a:off x="2603482" y="540885"/>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9714" y="674384"/>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66911" y="473143"/>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66" dirty="0">
                <a:solidFill>
                  <a:prstClr val="white"/>
                </a:solidFill>
                <a:latin typeface="Arial Unicode MS"/>
              </a:rPr>
              <a:t>Tweets on #</a:t>
            </a:r>
            <a:r>
              <a:rPr lang="en-US" sz="1266" dirty="0" err="1">
                <a:solidFill>
                  <a:prstClr val="white"/>
                </a:solidFill>
                <a:latin typeface="Arial Unicode MS"/>
              </a:rPr>
              <a:t>JEEConf</a:t>
            </a:r>
            <a:r>
              <a:rPr lang="en-US" sz="1266" dirty="0">
                <a:solidFill>
                  <a:prstClr val="white"/>
                </a:solidFill>
                <a:latin typeface="Arial Unicode MS"/>
              </a:rPr>
              <a:t> #java #</a:t>
            </a:r>
            <a:r>
              <a:rPr lang="en-US" sz="1266" dirty="0" err="1">
                <a:solidFill>
                  <a:prstClr val="white"/>
                </a:solidFill>
                <a:latin typeface="Arial Unicode MS"/>
              </a:rPr>
              <a:t>oraclecode</a:t>
            </a:r>
            <a:endParaRPr lang="nl-NL" sz="1266" dirty="0">
              <a:solidFill>
                <a:prstClr val="white"/>
              </a:solidFill>
              <a:latin typeface="Arial Unicode MS"/>
            </a:endParaRPr>
          </a:p>
        </p:txBody>
      </p:sp>
      <p:pic>
        <p:nvPicPr>
          <p:cNvPr id="8"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6530" y="2173036"/>
            <a:ext cx="314429" cy="221377"/>
          </a:xfrm>
          <a:prstGeom prst="rect">
            <a:avLst/>
          </a:prstGeom>
        </p:spPr>
      </p:pic>
      <p:sp>
        <p:nvSpPr>
          <p:cNvPr id="9" name="Rounded Rectangle 8"/>
          <p:cNvSpPr/>
          <p:nvPr/>
        </p:nvSpPr>
        <p:spPr>
          <a:xfrm>
            <a:off x="7036081" y="884818"/>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1801" y="1637351"/>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1" name="Lightning Bolt 10"/>
          <p:cNvSpPr/>
          <p:nvPr/>
        </p:nvSpPr>
        <p:spPr>
          <a:xfrm>
            <a:off x="7064373" y="116269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2" name="Rounded Rectangle 11"/>
          <p:cNvSpPr/>
          <p:nvPr/>
        </p:nvSpPr>
        <p:spPr>
          <a:xfrm>
            <a:off x="7297536" y="1437187"/>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3" name="Freeform 12"/>
          <p:cNvSpPr/>
          <p:nvPr/>
        </p:nvSpPr>
        <p:spPr>
          <a:xfrm>
            <a:off x="3572579" y="549012"/>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4" name="Freeform 13"/>
          <p:cNvSpPr/>
          <p:nvPr/>
        </p:nvSpPr>
        <p:spPr>
          <a:xfrm>
            <a:off x="6215384" y="1892929"/>
            <a:ext cx="1495301" cy="1082971"/>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6" name="Snagit_PPTCA9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0250" y="910126"/>
            <a:ext cx="553447" cy="505144"/>
          </a:xfrm>
          <a:prstGeom prst="rect">
            <a:avLst/>
          </a:prstGeom>
        </p:spPr>
      </p:pic>
      <p:pic>
        <p:nvPicPr>
          <p:cNvPr id="17" name="Picture 16"/>
          <p:cNvPicPr>
            <a:picLocks noChangeAspect="1"/>
          </p:cNvPicPr>
          <p:nvPr/>
        </p:nvPicPr>
        <p:blipFill>
          <a:blip r:embed="rId6">
            <a:clrChange>
              <a:clrFrom>
                <a:srgbClr val="FFFFFF"/>
              </a:clrFrom>
              <a:clrTo>
                <a:srgbClr val="FFFFFF">
                  <a:alpha val="0"/>
                </a:srgbClr>
              </a:clrTo>
            </a:clrChange>
          </a:blip>
          <a:stretch>
            <a:fillRect/>
          </a:stretch>
        </p:blipFill>
        <p:spPr>
          <a:xfrm>
            <a:off x="6087604" y="885773"/>
            <a:ext cx="480586" cy="390959"/>
          </a:xfrm>
          <a:prstGeom prst="rect">
            <a:avLst/>
          </a:prstGeom>
        </p:spPr>
      </p:pic>
      <p:pic>
        <p:nvPicPr>
          <p:cNvPr id="18"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0052" y="1245531"/>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121745" y="177119"/>
            <a:ext cx="1603324" cy="384401"/>
          </a:xfrm>
          <a:prstGeom prst="rect">
            <a:avLst/>
          </a:prstGeom>
          <a:noFill/>
        </p:spPr>
        <p:txBody>
          <a:bodyPr wrap="none" rtlCol="0">
            <a:spAutoFit/>
          </a:bodyPr>
          <a:lstStyle/>
          <a:p>
            <a:pPr defTabSz="661109"/>
            <a:r>
              <a:rPr lang="en-US" sz="1898" dirty="0">
                <a:solidFill>
                  <a:prstClr val="black"/>
                </a:solidFill>
                <a:latin typeface="Arial Unicode MS"/>
              </a:rPr>
              <a:t>Oracle Cloud</a:t>
            </a:r>
            <a:endParaRPr lang="nl-NL" sz="1898" dirty="0" err="1">
              <a:solidFill>
                <a:prstClr val="black"/>
              </a:solidFill>
              <a:latin typeface="Arial Unicode MS"/>
            </a:endParaRPr>
          </a:p>
        </p:txBody>
      </p:sp>
      <p:sp>
        <p:nvSpPr>
          <p:cNvPr id="20" name="TextBox 19"/>
          <p:cNvSpPr txBox="1"/>
          <p:nvPr/>
        </p:nvSpPr>
        <p:spPr>
          <a:xfrm>
            <a:off x="7090447" y="892085"/>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1" name="TextBox 20"/>
          <p:cNvSpPr txBox="1"/>
          <p:nvPr/>
        </p:nvSpPr>
        <p:spPr>
          <a:xfrm>
            <a:off x="5275548" y="841698"/>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2" name="Straight Arrow Connector 21"/>
          <p:cNvCxnSpPr>
            <a:endCxn id="12" idx="1"/>
          </p:cNvCxnSpPr>
          <p:nvPr/>
        </p:nvCxnSpPr>
        <p:spPr>
          <a:xfrm>
            <a:off x="6513806" y="1449815"/>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Rounded Rectangle 22"/>
          <p:cNvSpPr/>
          <p:nvPr/>
        </p:nvSpPr>
        <p:spPr>
          <a:xfrm>
            <a:off x="5515897" y="3800576"/>
            <a:ext cx="3284466" cy="10203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4"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253" y="380057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5792847" y="4314767"/>
            <a:ext cx="1160658"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a:solidFill>
                  <a:prstClr val="white"/>
                </a:solidFill>
                <a:latin typeface="Arial Unicode MS"/>
              </a:rPr>
              <a:t>TWEET_COUNT</a:t>
            </a:r>
            <a:br>
              <a:rPr lang="nl-NL" sz="1266" dirty="0">
                <a:solidFill>
                  <a:prstClr val="white"/>
                </a:solidFill>
                <a:latin typeface="Arial Unicode MS"/>
              </a:rPr>
            </a:br>
            <a:r>
              <a:rPr lang="nl-NL" sz="1266" dirty="0">
                <a:solidFill>
                  <a:prstClr val="white"/>
                </a:solidFill>
                <a:latin typeface="Arial Unicode MS"/>
              </a:rPr>
              <a:t>Topic</a:t>
            </a:r>
          </a:p>
        </p:txBody>
      </p:sp>
      <p:sp>
        <p:nvSpPr>
          <p:cNvPr id="28" name="Rounded Rectangle 27"/>
          <p:cNvSpPr/>
          <p:nvPr/>
        </p:nvSpPr>
        <p:spPr>
          <a:xfrm>
            <a:off x="5806412" y="2969217"/>
            <a:ext cx="1187174"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61109"/>
            <a:r>
              <a:rPr lang="en-US" sz="1055" dirty="0">
                <a:solidFill>
                  <a:prstClr val="black"/>
                </a:solidFill>
                <a:latin typeface="Arial Unicode MS"/>
              </a:rPr>
              <a:t>Running Tweets Aggregation</a:t>
            </a:r>
          </a:p>
        </p:txBody>
      </p:sp>
      <p:sp>
        <p:nvSpPr>
          <p:cNvPr id="30" name="Lightning Bolt 29"/>
          <p:cNvSpPr/>
          <p:nvPr/>
        </p:nvSpPr>
        <p:spPr>
          <a:xfrm>
            <a:off x="6389650" y="399718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pic>
        <p:nvPicPr>
          <p:cNvPr id="31" name="Snagit_PPT51EF"/>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3982" y="3066918"/>
            <a:ext cx="243760" cy="448847"/>
          </a:xfrm>
          <a:prstGeom prst="rect">
            <a:avLst/>
          </a:prstGeom>
        </p:spPr>
      </p:pic>
      <p:sp>
        <p:nvSpPr>
          <p:cNvPr id="33" name="Freeform 32"/>
          <p:cNvSpPr/>
          <p:nvPr/>
        </p:nvSpPr>
        <p:spPr>
          <a:xfrm>
            <a:off x="6694807" y="3180446"/>
            <a:ext cx="519213" cy="1149216"/>
          </a:xfrm>
          <a:custGeom>
            <a:avLst/>
            <a:gdLst>
              <a:gd name="connsiteX0" fmla="*/ 1005840 w 1712973"/>
              <a:gd name="connsiteY0" fmla="*/ 0 h 2179320"/>
              <a:gd name="connsiteX1" fmla="*/ 1691640 w 1712973"/>
              <a:gd name="connsiteY1" fmla="*/ 838200 h 2179320"/>
              <a:gd name="connsiteX2" fmla="*/ 289560 w 1712973"/>
              <a:gd name="connsiteY2" fmla="*/ 1539240 h 2179320"/>
              <a:gd name="connsiteX3" fmla="*/ 0 w 1712973"/>
              <a:gd name="connsiteY3" fmla="*/ 2179320 h 2179320"/>
            </a:gdLst>
            <a:ahLst/>
            <a:cxnLst>
              <a:cxn ang="0">
                <a:pos x="connsiteX0" y="connsiteY0"/>
              </a:cxn>
              <a:cxn ang="0">
                <a:pos x="connsiteX1" y="connsiteY1"/>
              </a:cxn>
              <a:cxn ang="0">
                <a:pos x="connsiteX2" y="connsiteY2"/>
              </a:cxn>
              <a:cxn ang="0">
                <a:pos x="connsiteX3" y="connsiteY3"/>
              </a:cxn>
            </a:cxnLst>
            <a:rect l="l" t="t" r="r" b="b"/>
            <a:pathLst>
              <a:path w="1712973" h="2179320">
                <a:moveTo>
                  <a:pt x="1005840" y="0"/>
                </a:moveTo>
                <a:cubicBezTo>
                  <a:pt x="1408430" y="290830"/>
                  <a:pt x="1811020" y="581660"/>
                  <a:pt x="1691640" y="838200"/>
                </a:cubicBezTo>
                <a:cubicBezTo>
                  <a:pt x="1572260" y="1094740"/>
                  <a:pt x="571500" y="1315720"/>
                  <a:pt x="289560" y="1539240"/>
                </a:cubicBezTo>
                <a:cubicBezTo>
                  <a:pt x="7620" y="1762760"/>
                  <a:pt x="3810" y="1971040"/>
                  <a:pt x="0" y="217932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7" name="Rounded Rectangle 46"/>
          <p:cNvSpPr/>
          <p:nvPr/>
        </p:nvSpPr>
        <p:spPr>
          <a:xfrm>
            <a:off x="3192254" y="3555953"/>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48" name="Picture 2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9110" y="1776859"/>
            <a:ext cx="946114" cy="464734"/>
          </a:xfrm>
          <a:prstGeom prst="rect">
            <a:avLst/>
          </a:prstGeom>
        </p:spPr>
      </p:pic>
      <p:sp>
        <p:nvSpPr>
          <p:cNvPr id="49" name="Rounded Rectangle 48"/>
          <p:cNvSpPr/>
          <p:nvPr/>
        </p:nvSpPr>
        <p:spPr>
          <a:xfrm>
            <a:off x="1413449" y="2195362"/>
            <a:ext cx="716394" cy="406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0" name="Rounded Rectangle 49"/>
          <p:cNvSpPr/>
          <p:nvPr/>
        </p:nvSpPr>
        <p:spPr>
          <a:xfrm>
            <a:off x="1957790" y="2445462"/>
            <a:ext cx="739708" cy="41054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1" name="Picture 2" descr="Image result for logo htm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9540" y="1779310"/>
            <a:ext cx="421123" cy="421123"/>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1559039" y="2744451"/>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3" name="Rounded Rectangle 52"/>
          <p:cNvSpPr/>
          <p:nvPr/>
        </p:nvSpPr>
        <p:spPr>
          <a:xfrm>
            <a:off x="1866096" y="305249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4"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3318" y="3271885"/>
            <a:ext cx="286004" cy="201364"/>
          </a:xfrm>
          <a:prstGeom prst="rect">
            <a:avLst/>
          </a:prstGeom>
        </p:spPr>
      </p:pic>
      <p:pic>
        <p:nvPicPr>
          <p:cNvPr id="55"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98" y="2744451"/>
            <a:ext cx="435806" cy="306834"/>
          </a:xfrm>
          <a:prstGeom prst="rect">
            <a:avLst/>
          </a:prstGeom>
        </p:spPr>
      </p:pic>
      <p:pic>
        <p:nvPicPr>
          <p:cNvPr id="56"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502" y="2268950"/>
            <a:ext cx="435806" cy="306834"/>
          </a:xfrm>
          <a:prstGeom prst="rect">
            <a:avLst/>
          </a:prstGeom>
        </p:spPr>
      </p:pic>
      <p:pic>
        <p:nvPicPr>
          <p:cNvPr id="57"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2932" y="3523734"/>
            <a:ext cx="1538900" cy="76945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39586" y="3226802"/>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9" name="Left Arrow 68"/>
          <p:cNvSpPr/>
          <p:nvPr/>
        </p:nvSpPr>
        <p:spPr>
          <a:xfrm rot="2939809">
            <a:off x="2521887" y="3279881"/>
            <a:ext cx="928181" cy="6832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SSE</a:t>
            </a:r>
            <a:endParaRPr lang="nl-NL" sz="1266" dirty="0">
              <a:solidFill>
                <a:prstClr val="white"/>
              </a:solidFill>
              <a:latin typeface="Arial Unicode MS"/>
            </a:endParaRPr>
          </a:p>
        </p:txBody>
      </p:sp>
      <p:sp>
        <p:nvSpPr>
          <p:cNvPr id="74" name="Left-Right Arrow 73"/>
          <p:cNvSpPr/>
          <p:nvPr/>
        </p:nvSpPr>
        <p:spPr>
          <a:xfrm>
            <a:off x="4922716" y="3908459"/>
            <a:ext cx="540459" cy="2874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75" name="Right Arrow 74"/>
          <p:cNvSpPr/>
          <p:nvPr/>
        </p:nvSpPr>
        <p:spPr>
          <a:xfrm>
            <a:off x="466911" y="473143"/>
            <a:ext cx="2023536" cy="1257517"/>
          </a:xfrm>
          <a:prstGeom prst="rightArrow">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r>
              <a:rPr lang="en-US" sz="1266" dirty="0" err="1">
                <a:solidFill>
                  <a:prstClr val="black"/>
                </a:solidFill>
                <a:latin typeface="Arial Unicode MS"/>
              </a:rPr>
              <a:t>IoT</a:t>
            </a:r>
            <a:r>
              <a:rPr lang="en-US" sz="1266" dirty="0">
                <a:solidFill>
                  <a:prstClr val="black"/>
                </a:solidFill>
                <a:latin typeface="Arial Unicode MS"/>
              </a:rPr>
              <a:t> metrics from hundreds of devices</a:t>
            </a:r>
            <a:endParaRPr lang="nl-NL" sz="1266" dirty="0">
              <a:solidFill>
                <a:prstClr val="black"/>
              </a:solidFill>
              <a:latin typeface="Arial Unicode MS"/>
            </a:endParaRPr>
          </a:p>
        </p:txBody>
      </p:sp>
      <p:sp>
        <p:nvSpPr>
          <p:cNvPr id="76" name="Right Arrow 75"/>
          <p:cNvSpPr/>
          <p:nvPr/>
        </p:nvSpPr>
        <p:spPr>
          <a:xfrm>
            <a:off x="466911" y="473143"/>
            <a:ext cx="2023536" cy="125751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61109"/>
            <a:r>
              <a:rPr lang="en-US" sz="1266" dirty="0">
                <a:solidFill>
                  <a:prstClr val="black"/>
                </a:solidFill>
                <a:latin typeface="Arial Unicode MS"/>
              </a:rPr>
              <a:t>User actions &amp; click events from </a:t>
            </a:r>
            <a:r>
              <a:rPr lang="en-US" sz="1266" dirty="0" err="1">
                <a:solidFill>
                  <a:prstClr val="black"/>
                </a:solidFill>
                <a:latin typeface="Arial Unicode MS"/>
              </a:rPr>
              <a:t>webshop</a:t>
            </a:r>
            <a:endParaRPr lang="nl-NL" sz="1266" dirty="0">
              <a:solidFill>
                <a:prstClr val="black"/>
              </a:solidFill>
              <a:latin typeface="Arial Unicode MS"/>
            </a:endParaRPr>
          </a:p>
        </p:txBody>
      </p:sp>
      <p:sp>
        <p:nvSpPr>
          <p:cNvPr id="77" name="Right Arrow 76"/>
          <p:cNvSpPr/>
          <p:nvPr/>
        </p:nvSpPr>
        <p:spPr>
          <a:xfrm>
            <a:off x="466911" y="473143"/>
            <a:ext cx="2023536" cy="125751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Live Traffic Events</a:t>
            </a:r>
            <a:endParaRPr lang="nl-NL" sz="1266" dirty="0">
              <a:solidFill>
                <a:prstClr val="black"/>
              </a:solidFill>
              <a:latin typeface="Arial Unicode MS"/>
            </a:endParaRPr>
          </a:p>
        </p:txBody>
      </p:sp>
      <p:sp>
        <p:nvSpPr>
          <p:cNvPr id="78" name="Right Arrow 77"/>
          <p:cNvSpPr/>
          <p:nvPr/>
        </p:nvSpPr>
        <p:spPr>
          <a:xfrm>
            <a:off x="466911" y="473143"/>
            <a:ext cx="2023536" cy="1257517"/>
          </a:xfrm>
          <a:prstGeom prst="rightArrow">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err="1">
                <a:solidFill>
                  <a:prstClr val="black"/>
                </a:solidFill>
                <a:latin typeface="Arial Unicode MS"/>
              </a:rPr>
              <a:t>Microservices</a:t>
            </a:r>
            <a:r>
              <a:rPr lang="en-US" sz="1266" dirty="0">
                <a:solidFill>
                  <a:prstClr val="black"/>
                </a:solidFill>
                <a:latin typeface="Arial Unicode MS"/>
              </a:rPr>
              <a:t> chatter</a:t>
            </a:r>
            <a:endParaRPr lang="nl-NL" sz="1266" dirty="0">
              <a:solidFill>
                <a:prstClr val="black"/>
              </a:solidFill>
              <a:latin typeface="Arial Unicode MS"/>
            </a:endParaRPr>
          </a:p>
        </p:txBody>
      </p:sp>
      <p:sp>
        <p:nvSpPr>
          <p:cNvPr id="79" name="Right Arrow 78"/>
          <p:cNvSpPr/>
          <p:nvPr/>
        </p:nvSpPr>
        <p:spPr>
          <a:xfrm>
            <a:off x="466911" y="473143"/>
            <a:ext cx="2023536" cy="1257517"/>
          </a:xfrm>
          <a:prstGeom prst="rightArrow">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Social Media events (Facebook, </a:t>
            </a:r>
            <a:r>
              <a:rPr lang="en-US" sz="1266" dirty="0" err="1">
                <a:solidFill>
                  <a:prstClr val="black"/>
                </a:solidFill>
                <a:latin typeface="Arial Unicode MS"/>
              </a:rPr>
              <a:t>Whatsapp</a:t>
            </a:r>
            <a:r>
              <a:rPr lang="en-US" sz="1266" dirty="0">
                <a:solidFill>
                  <a:prstClr val="black"/>
                </a:solidFill>
                <a:latin typeface="Arial Unicode MS"/>
              </a:rPr>
              <a:t>, …)</a:t>
            </a:r>
            <a:endParaRPr lang="nl-NL" sz="1266" dirty="0">
              <a:solidFill>
                <a:prstClr val="black"/>
              </a:solidFill>
              <a:latin typeface="Arial Unicode MS"/>
            </a:endParaRPr>
          </a:p>
        </p:txBody>
      </p:sp>
      <p:sp>
        <p:nvSpPr>
          <p:cNvPr id="80" name="Right Arrow 79"/>
          <p:cNvSpPr/>
          <p:nvPr/>
        </p:nvSpPr>
        <p:spPr>
          <a:xfrm>
            <a:off x="466911" y="473143"/>
            <a:ext cx="2023536" cy="1257517"/>
          </a:xfrm>
          <a:prstGeom prst="rightArrow">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IT Operations – monitoring metrics</a:t>
            </a:r>
            <a:endParaRPr lang="nl-NL" sz="1266" dirty="0">
              <a:solidFill>
                <a:prstClr val="black"/>
              </a:solidFill>
              <a:latin typeface="Arial Unicode MS"/>
            </a:endParaRPr>
          </a:p>
        </p:txBody>
      </p:sp>
      <p:pic>
        <p:nvPicPr>
          <p:cNvPr id="42" name="Picture 41"/>
          <p:cNvPicPr>
            <a:picLocks noChangeAspect="1"/>
          </p:cNvPicPr>
          <p:nvPr/>
        </p:nvPicPr>
        <p:blipFill>
          <a:blip r:embed="rId12"/>
          <a:stretch>
            <a:fillRect/>
          </a:stretch>
        </p:blipFill>
        <p:spPr>
          <a:xfrm>
            <a:off x="2754250" y="616066"/>
            <a:ext cx="1325869" cy="725945"/>
          </a:xfrm>
          <a:prstGeom prst="rect">
            <a:avLst/>
          </a:prstGeom>
        </p:spPr>
      </p:pic>
      <p:pic>
        <p:nvPicPr>
          <p:cNvPr id="59" name="Picture 58"/>
          <p:cNvPicPr>
            <a:picLocks noChangeAspect="1"/>
          </p:cNvPicPr>
          <p:nvPr/>
        </p:nvPicPr>
        <p:blipFill>
          <a:blip r:embed="rId13"/>
          <a:stretch>
            <a:fillRect/>
          </a:stretch>
        </p:blipFill>
        <p:spPr>
          <a:xfrm>
            <a:off x="2831654" y="674384"/>
            <a:ext cx="1218920" cy="847531"/>
          </a:xfrm>
          <a:prstGeom prst="rect">
            <a:avLst/>
          </a:prstGeom>
        </p:spPr>
      </p:pic>
      <p:pic>
        <p:nvPicPr>
          <p:cNvPr id="2052" name="Picture 4" descr="heavy traffic with red lights"/>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737355" y="634365"/>
            <a:ext cx="1134718" cy="8510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icroservice chatter"/>
          <p:cNvPicPr>
            <a:picLocks noChangeAspect="1" noChangeArrowheads="1"/>
          </p:cNvPicPr>
          <p:nvPr/>
        </p:nvPicPr>
        <p:blipFill>
          <a:blip r:embed="rId15" cstate="print">
            <a:extLst>
              <a:ext uri="{BEBA8EAE-BF5A-486C-A8C5-ECC9F3942E4B}">
                <a14:imgProps xmlns:a14="http://schemas.microsoft.com/office/drawing/2010/main">
                  <a14:imgLayer r:embed="rId16">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2760274" y="658830"/>
            <a:ext cx="1275937" cy="758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8" name="Picture 57"/>
          <p:cNvPicPr>
            <a:picLocks noChangeAspect="1"/>
          </p:cNvPicPr>
          <p:nvPr/>
        </p:nvPicPr>
        <p:blipFill>
          <a:blip r:embed="rId17"/>
          <a:stretch>
            <a:fillRect/>
          </a:stretch>
        </p:blipFill>
        <p:spPr>
          <a:xfrm>
            <a:off x="2780402" y="687150"/>
            <a:ext cx="1261834" cy="754162"/>
          </a:xfrm>
          <a:prstGeom prst="rect">
            <a:avLst/>
          </a:prstGeom>
        </p:spPr>
      </p:pic>
      <p:pic>
        <p:nvPicPr>
          <p:cNvPr id="2054" name="Picture 6" descr="Image result for it analytic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97498" y="533324"/>
            <a:ext cx="1388883" cy="9999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30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75"/>
                                        </p:tgtEl>
                                        <p:attrNameLst>
                                          <p:attrName>style.visibility</p:attrName>
                                        </p:attrNameLst>
                                      </p:cBhvr>
                                      <p:to>
                                        <p:strVal val="visible"/>
                                      </p:to>
                                    </p:set>
                                    <p:anim calcmode="lin" valueType="num">
                                      <p:cBhvr additive="base">
                                        <p:cTn id="7" dur="1250" fill="hold"/>
                                        <p:tgtEl>
                                          <p:spTgt spid="75"/>
                                        </p:tgtEl>
                                        <p:attrNameLst>
                                          <p:attrName>ppt_x</p:attrName>
                                        </p:attrNameLst>
                                      </p:cBhvr>
                                      <p:tavLst>
                                        <p:tav tm="0">
                                          <p:val>
                                            <p:strVal val="#ppt_x"/>
                                          </p:val>
                                        </p:tav>
                                        <p:tav tm="100000">
                                          <p:val>
                                            <p:strVal val="#ppt_x"/>
                                          </p:val>
                                        </p:tav>
                                      </p:tavLst>
                                    </p:anim>
                                    <p:anim calcmode="lin" valueType="num">
                                      <p:cBhvr additive="base">
                                        <p:cTn id="8" dur="1250" fill="hold"/>
                                        <p:tgtEl>
                                          <p:spTgt spid="75"/>
                                        </p:tgtEl>
                                        <p:attrNameLst>
                                          <p:attrName>ppt_y</p:attrName>
                                        </p:attrNameLst>
                                      </p:cBhvr>
                                      <p:tavLst>
                                        <p:tav tm="0">
                                          <p:val>
                                            <p:strVal val="0-#ppt_h/2"/>
                                          </p:val>
                                        </p:tav>
                                        <p:tav tm="100000">
                                          <p:val>
                                            <p:strVal val="#ppt_y"/>
                                          </p:val>
                                        </p:tav>
                                      </p:tavLst>
                                    </p:anim>
                                  </p:childTnLst>
                                </p:cTn>
                              </p:par>
                              <p:par>
                                <p:cTn id="9" presetID="10" presetClass="entr" presetSubtype="0" fill="hold" nodeType="withEffect">
                                  <p:stCondLst>
                                    <p:cond delay="75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500"/>
                                        <p:tgtEl>
                                          <p:spTgt spid="42"/>
                                        </p:tgtEl>
                                      </p:cBhvr>
                                    </p:animEffect>
                                  </p:childTnLst>
                                </p:cTn>
                              </p:par>
                            </p:childTnLst>
                          </p:cTn>
                        </p:par>
                        <p:par>
                          <p:cTn id="12" fill="hold">
                            <p:stCondLst>
                              <p:cond delay="1250"/>
                            </p:stCondLst>
                            <p:childTnLst>
                              <p:par>
                                <p:cTn id="13" presetID="2" presetClass="entr" presetSubtype="1" fill="hold" grpId="0" nodeType="after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1250" fill="hold"/>
                                        <p:tgtEl>
                                          <p:spTgt spid="76"/>
                                        </p:tgtEl>
                                        <p:attrNameLst>
                                          <p:attrName>ppt_x</p:attrName>
                                        </p:attrNameLst>
                                      </p:cBhvr>
                                      <p:tavLst>
                                        <p:tav tm="0">
                                          <p:val>
                                            <p:strVal val="#ppt_x"/>
                                          </p:val>
                                        </p:tav>
                                        <p:tav tm="100000">
                                          <p:val>
                                            <p:strVal val="#ppt_x"/>
                                          </p:val>
                                        </p:tav>
                                      </p:tavLst>
                                    </p:anim>
                                    <p:anim calcmode="lin" valueType="num">
                                      <p:cBhvr additive="base">
                                        <p:cTn id="16" dur="1250" fill="hold"/>
                                        <p:tgtEl>
                                          <p:spTgt spid="76"/>
                                        </p:tgtEl>
                                        <p:attrNameLst>
                                          <p:attrName>ppt_y</p:attrName>
                                        </p:attrNameLst>
                                      </p:cBhvr>
                                      <p:tavLst>
                                        <p:tav tm="0">
                                          <p:val>
                                            <p:strVal val="0-#ppt_h/2"/>
                                          </p:val>
                                        </p:tav>
                                        <p:tav tm="100000">
                                          <p:val>
                                            <p:strVal val="#ppt_y"/>
                                          </p:val>
                                        </p:tav>
                                      </p:tavLst>
                                    </p:anim>
                                  </p:childTnLst>
                                </p:cTn>
                              </p:par>
                            </p:childTnLst>
                          </p:cTn>
                        </p:par>
                        <p:par>
                          <p:cTn id="17" fill="hold">
                            <p:stCondLst>
                              <p:cond delay="2500"/>
                            </p:stCondLst>
                            <p:childTnLst>
                              <p:par>
                                <p:cTn id="18" presetID="10" presetClass="entr" presetSubtype="0" fill="hold" nodeType="afterEffect">
                                  <p:stCondLst>
                                    <p:cond delay="0"/>
                                  </p:stCondLst>
                                  <p:childTnLst>
                                    <p:set>
                                      <p:cBhvr>
                                        <p:cTn id="19" dur="1" fill="hold">
                                          <p:stCondLst>
                                            <p:cond delay="0"/>
                                          </p:stCondLst>
                                        </p:cTn>
                                        <p:tgtEl>
                                          <p:spTgt spid="59"/>
                                        </p:tgtEl>
                                        <p:attrNameLst>
                                          <p:attrName>style.visibility</p:attrName>
                                        </p:attrNameLst>
                                      </p:cBhvr>
                                      <p:to>
                                        <p:strVal val="visible"/>
                                      </p:to>
                                    </p:set>
                                    <p:animEffect transition="in" filter="fade">
                                      <p:cBhvr>
                                        <p:cTn id="20" dur="500"/>
                                        <p:tgtEl>
                                          <p:spTgt spid="59"/>
                                        </p:tgtEl>
                                      </p:cBhvr>
                                    </p:animEffect>
                                  </p:childTnLst>
                                </p:cTn>
                              </p:par>
                            </p:childTnLst>
                          </p:cTn>
                        </p:par>
                        <p:par>
                          <p:cTn id="21" fill="hold">
                            <p:stCondLst>
                              <p:cond delay="3000"/>
                            </p:stCondLst>
                            <p:childTnLst>
                              <p:par>
                                <p:cTn id="22" presetID="2" presetClass="entr" presetSubtype="1" fill="hold" grpId="0" nodeType="afterEffect">
                                  <p:stCondLst>
                                    <p:cond delay="0"/>
                                  </p:stCondLst>
                                  <p:childTnLst>
                                    <p:set>
                                      <p:cBhvr>
                                        <p:cTn id="23" dur="1" fill="hold">
                                          <p:stCondLst>
                                            <p:cond delay="0"/>
                                          </p:stCondLst>
                                        </p:cTn>
                                        <p:tgtEl>
                                          <p:spTgt spid="77"/>
                                        </p:tgtEl>
                                        <p:attrNameLst>
                                          <p:attrName>style.visibility</p:attrName>
                                        </p:attrNameLst>
                                      </p:cBhvr>
                                      <p:to>
                                        <p:strVal val="visible"/>
                                      </p:to>
                                    </p:set>
                                    <p:anim calcmode="lin" valueType="num">
                                      <p:cBhvr additive="base">
                                        <p:cTn id="24" dur="1250" fill="hold"/>
                                        <p:tgtEl>
                                          <p:spTgt spid="77"/>
                                        </p:tgtEl>
                                        <p:attrNameLst>
                                          <p:attrName>ppt_x</p:attrName>
                                        </p:attrNameLst>
                                      </p:cBhvr>
                                      <p:tavLst>
                                        <p:tav tm="0">
                                          <p:val>
                                            <p:strVal val="#ppt_x"/>
                                          </p:val>
                                        </p:tav>
                                        <p:tav tm="100000">
                                          <p:val>
                                            <p:strVal val="#ppt_x"/>
                                          </p:val>
                                        </p:tav>
                                      </p:tavLst>
                                    </p:anim>
                                    <p:anim calcmode="lin" valueType="num">
                                      <p:cBhvr additive="base">
                                        <p:cTn id="25" dur="1250" fill="hold"/>
                                        <p:tgtEl>
                                          <p:spTgt spid="77"/>
                                        </p:tgtEl>
                                        <p:attrNameLst>
                                          <p:attrName>ppt_y</p:attrName>
                                        </p:attrNameLst>
                                      </p:cBhvr>
                                      <p:tavLst>
                                        <p:tav tm="0">
                                          <p:val>
                                            <p:strVal val="0-#ppt_h/2"/>
                                          </p:val>
                                        </p:tav>
                                        <p:tav tm="100000">
                                          <p:val>
                                            <p:strVal val="#ppt_y"/>
                                          </p:val>
                                        </p:tav>
                                      </p:tavLst>
                                    </p:anim>
                                  </p:childTnLst>
                                </p:cTn>
                              </p:par>
                              <p:par>
                                <p:cTn id="26" presetID="10" presetClass="entr" presetSubtype="0" fill="hold" nodeType="withEffect">
                                  <p:stCondLst>
                                    <p:cond delay="750"/>
                                  </p:stCondLst>
                                  <p:childTnLst>
                                    <p:set>
                                      <p:cBhvr>
                                        <p:cTn id="27" dur="1" fill="hold">
                                          <p:stCondLst>
                                            <p:cond delay="0"/>
                                          </p:stCondLst>
                                        </p:cTn>
                                        <p:tgtEl>
                                          <p:spTgt spid="2052"/>
                                        </p:tgtEl>
                                        <p:attrNameLst>
                                          <p:attrName>style.visibility</p:attrName>
                                        </p:attrNameLst>
                                      </p:cBhvr>
                                      <p:to>
                                        <p:strVal val="visible"/>
                                      </p:to>
                                    </p:set>
                                    <p:animEffect transition="in" filter="fade">
                                      <p:cBhvr>
                                        <p:cTn id="28" dur="1500"/>
                                        <p:tgtEl>
                                          <p:spTgt spid="2052"/>
                                        </p:tgtEl>
                                      </p:cBhvr>
                                    </p:animEffect>
                                  </p:childTnLst>
                                </p:cTn>
                              </p:par>
                            </p:childTnLst>
                          </p:cTn>
                        </p:par>
                        <p:par>
                          <p:cTn id="29" fill="hold">
                            <p:stCondLst>
                              <p:cond delay="5250"/>
                            </p:stCondLst>
                            <p:childTnLst>
                              <p:par>
                                <p:cTn id="30" presetID="2" presetClass="entr" presetSubtype="1" fill="hold" grpId="0" nodeType="afterEffect">
                                  <p:stCondLst>
                                    <p:cond delay="500"/>
                                  </p:stCondLst>
                                  <p:childTnLst>
                                    <p:set>
                                      <p:cBhvr>
                                        <p:cTn id="31" dur="1" fill="hold">
                                          <p:stCondLst>
                                            <p:cond delay="0"/>
                                          </p:stCondLst>
                                        </p:cTn>
                                        <p:tgtEl>
                                          <p:spTgt spid="78"/>
                                        </p:tgtEl>
                                        <p:attrNameLst>
                                          <p:attrName>style.visibility</p:attrName>
                                        </p:attrNameLst>
                                      </p:cBhvr>
                                      <p:to>
                                        <p:strVal val="visible"/>
                                      </p:to>
                                    </p:set>
                                    <p:anim calcmode="lin" valueType="num">
                                      <p:cBhvr additive="base">
                                        <p:cTn id="32" dur="1250" fill="hold"/>
                                        <p:tgtEl>
                                          <p:spTgt spid="78"/>
                                        </p:tgtEl>
                                        <p:attrNameLst>
                                          <p:attrName>ppt_x</p:attrName>
                                        </p:attrNameLst>
                                      </p:cBhvr>
                                      <p:tavLst>
                                        <p:tav tm="0">
                                          <p:val>
                                            <p:strVal val="#ppt_x"/>
                                          </p:val>
                                        </p:tav>
                                        <p:tav tm="100000">
                                          <p:val>
                                            <p:strVal val="#ppt_x"/>
                                          </p:val>
                                        </p:tav>
                                      </p:tavLst>
                                    </p:anim>
                                    <p:anim calcmode="lin" valueType="num">
                                      <p:cBhvr additive="base">
                                        <p:cTn id="33" dur="1250" fill="hold"/>
                                        <p:tgtEl>
                                          <p:spTgt spid="78"/>
                                        </p:tgtEl>
                                        <p:attrNameLst>
                                          <p:attrName>ppt_y</p:attrName>
                                        </p:attrNameLst>
                                      </p:cBhvr>
                                      <p:tavLst>
                                        <p:tav tm="0">
                                          <p:val>
                                            <p:strVal val="0-#ppt_h/2"/>
                                          </p:val>
                                        </p:tav>
                                        <p:tav tm="100000">
                                          <p:val>
                                            <p:strVal val="#ppt_y"/>
                                          </p:val>
                                        </p:tav>
                                      </p:tavLst>
                                    </p:anim>
                                  </p:childTnLst>
                                </p:cTn>
                              </p:par>
                              <p:par>
                                <p:cTn id="34" presetID="10" presetClass="entr" presetSubtype="0" fill="hold" nodeType="withEffect">
                                  <p:stCondLst>
                                    <p:cond delay="1000"/>
                                  </p:stCondLst>
                                  <p:childTnLst>
                                    <p:set>
                                      <p:cBhvr>
                                        <p:cTn id="35" dur="1" fill="hold">
                                          <p:stCondLst>
                                            <p:cond delay="0"/>
                                          </p:stCondLst>
                                        </p:cTn>
                                        <p:tgtEl>
                                          <p:spTgt spid="2056"/>
                                        </p:tgtEl>
                                        <p:attrNameLst>
                                          <p:attrName>style.visibility</p:attrName>
                                        </p:attrNameLst>
                                      </p:cBhvr>
                                      <p:to>
                                        <p:strVal val="visible"/>
                                      </p:to>
                                    </p:set>
                                    <p:animEffect transition="in" filter="fade">
                                      <p:cBhvr>
                                        <p:cTn id="36" dur="1000"/>
                                        <p:tgtEl>
                                          <p:spTgt spid="2056"/>
                                        </p:tgtEl>
                                      </p:cBhvr>
                                    </p:animEffect>
                                  </p:childTnLst>
                                </p:cTn>
                              </p:par>
                            </p:childTnLst>
                          </p:cTn>
                        </p:par>
                        <p:par>
                          <p:cTn id="37" fill="hold">
                            <p:stCondLst>
                              <p:cond delay="7250"/>
                            </p:stCondLst>
                            <p:childTnLst>
                              <p:par>
                                <p:cTn id="38" presetID="2" presetClass="entr" presetSubtype="1" fill="hold" grpId="0" nodeType="afterEffect">
                                  <p:stCondLst>
                                    <p:cond delay="250"/>
                                  </p:stCondLst>
                                  <p:childTnLst>
                                    <p:set>
                                      <p:cBhvr>
                                        <p:cTn id="39" dur="1" fill="hold">
                                          <p:stCondLst>
                                            <p:cond delay="0"/>
                                          </p:stCondLst>
                                        </p:cTn>
                                        <p:tgtEl>
                                          <p:spTgt spid="79"/>
                                        </p:tgtEl>
                                        <p:attrNameLst>
                                          <p:attrName>style.visibility</p:attrName>
                                        </p:attrNameLst>
                                      </p:cBhvr>
                                      <p:to>
                                        <p:strVal val="visible"/>
                                      </p:to>
                                    </p:set>
                                    <p:anim calcmode="lin" valueType="num">
                                      <p:cBhvr additive="base">
                                        <p:cTn id="40" dur="1250" fill="hold"/>
                                        <p:tgtEl>
                                          <p:spTgt spid="79"/>
                                        </p:tgtEl>
                                        <p:attrNameLst>
                                          <p:attrName>ppt_x</p:attrName>
                                        </p:attrNameLst>
                                      </p:cBhvr>
                                      <p:tavLst>
                                        <p:tav tm="0">
                                          <p:val>
                                            <p:strVal val="#ppt_x"/>
                                          </p:val>
                                        </p:tav>
                                        <p:tav tm="100000">
                                          <p:val>
                                            <p:strVal val="#ppt_x"/>
                                          </p:val>
                                        </p:tav>
                                      </p:tavLst>
                                    </p:anim>
                                    <p:anim calcmode="lin" valueType="num">
                                      <p:cBhvr additive="base">
                                        <p:cTn id="41" dur="1250" fill="hold"/>
                                        <p:tgtEl>
                                          <p:spTgt spid="79"/>
                                        </p:tgtEl>
                                        <p:attrNameLst>
                                          <p:attrName>ppt_y</p:attrName>
                                        </p:attrNameLst>
                                      </p:cBhvr>
                                      <p:tavLst>
                                        <p:tav tm="0">
                                          <p:val>
                                            <p:strVal val="0-#ppt_h/2"/>
                                          </p:val>
                                        </p:tav>
                                        <p:tav tm="100000">
                                          <p:val>
                                            <p:strVal val="#ppt_y"/>
                                          </p:val>
                                        </p:tav>
                                      </p:tavLst>
                                    </p:anim>
                                  </p:childTnLst>
                                </p:cTn>
                              </p:par>
                            </p:childTnLst>
                          </p:cTn>
                        </p:par>
                        <p:par>
                          <p:cTn id="42" fill="hold">
                            <p:stCondLst>
                              <p:cond delay="8750"/>
                            </p:stCondLst>
                            <p:childTnLst>
                              <p:par>
                                <p:cTn id="43" presetID="10" presetClass="entr" presetSubtype="0" fill="hold" nodeType="afterEffect">
                                  <p:stCondLst>
                                    <p:cond delay="0"/>
                                  </p:stCondLst>
                                  <p:childTnLst>
                                    <p:set>
                                      <p:cBhvr>
                                        <p:cTn id="44" dur="1" fill="hold">
                                          <p:stCondLst>
                                            <p:cond delay="0"/>
                                          </p:stCondLst>
                                        </p:cTn>
                                        <p:tgtEl>
                                          <p:spTgt spid="58"/>
                                        </p:tgtEl>
                                        <p:attrNameLst>
                                          <p:attrName>style.visibility</p:attrName>
                                        </p:attrNameLst>
                                      </p:cBhvr>
                                      <p:to>
                                        <p:strVal val="visible"/>
                                      </p:to>
                                    </p:set>
                                    <p:animEffect transition="in" filter="fade">
                                      <p:cBhvr>
                                        <p:cTn id="45" dur="500"/>
                                        <p:tgtEl>
                                          <p:spTgt spid="58"/>
                                        </p:tgtEl>
                                      </p:cBhvr>
                                    </p:animEffect>
                                  </p:childTnLst>
                                </p:cTn>
                              </p:par>
                            </p:childTnLst>
                          </p:cTn>
                        </p:par>
                        <p:par>
                          <p:cTn id="46" fill="hold">
                            <p:stCondLst>
                              <p:cond delay="9250"/>
                            </p:stCondLst>
                            <p:childTnLst>
                              <p:par>
                                <p:cTn id="47" presetID="2" presetClass="entr" presetSubtype="1" fill="hold" grpId="0" nodeType="afterEffect">
                                  <p:stCondLst>
                                    <p:cond delay="250"/>
                                  </p:stCondLst>
                                  <p:childTnLst>
                                    <p:set>
                                      <p:cBhvr>
                                        <p:cTn id="48" dur="1" fill="hold">
                                          <p:stCondLst>
                                            <p:cond delay="0"/>
                                          </p:stCondLst>
                                        </p:cTn>
                                        <p:tgtEl>
                                          <p:spTgt spid="80"/>
                                        </p:tgtEl>
                                        <p:attrNameLst>
                                          <p:attrName>style.visibility</p:attrName>
                                        </p:attrNameLst>
                                      </p:cBhvr>
                                      <p:to>
                                        <p:strVal val="visible"/>
                                      </p:to>
                                    </p:set>
                                    <p:anim calcmode="lin" valueType="num">
                                      <p:cBhvr additive="base">
                                        <p:cTn id="49" dur="1250" fill="hold"/>
                                        <p:tgtEl>
                                          <p:spTgt spid="80"/>
                                        </p:tgtEl>
                                        <p:attrNameLst>
                                          <p:attrName>ppt_x</p:attrName>
                                        </p:attrNameLst>
                                      </p:cBhvr>
                                      <p:tavLst>
                                        <p:tav tm="0">
                                          <p:val>
                                            <p:strVal val="#ppt_x"/>
                                          </p:val>
                                        </p:tav>
                                        <p:tav tm="100000">
                                          <p:val>
                                            <p:strVal val="#ppt_x"/>
                                          </p:val>
                                        </p:tav>
                                      </p:tavLst>
                                    </p:anim>
                                    <p:anim calcmode="lin" valueType="num">
                                      <p:cBhvr additive="base">
                                        <p:cTn id="50" dur="1250" fill="hold"/>
                                        <p:tgtEl>
                                          <p:spTgt spid="80"/>
                                        </p:tgtEl>
                                        <p:attrNameLst>
                                          <p:attrName>ppt_y</p:attrName>
                                        </p:attrNameLst>
                                      </p:cBhvr>
                                      <p:tavLst>
                                        <p:tav tm="0">
                                          <p:val>
                                            <p:strVal val="0-#ppt_h/2"/>
                                          </p:val>
                                        </p:tav>
                                        <p:tav tm="100000">
                                          <p:val>
                                            <p:strVal val="#ppt_y"/>
                                          </p:val>
                                        </p:tav>
                                      </p:tavLst>
                                    </p:anim>
                                  </p:childTnLst>
                                </p:cTn>
                              </p:par>
                            </p:childTnLst>
                          </p:cTn>
                        </p:par>
                        <p:par>
                          <p:cTn id="51" fill="hold">
                            <p:stCondLst>
                              <p:cond delay="10750"/>
                            </p:stCondLst>
                            <p:childTnLst>
                              <p:par>
                                <p:cTn id="52" presetID="10" presetClass="entr" presetSubtype="0" fill="hold" nodeType="afterEffect">
                                  <p:stCondLst>
                                    <p:cond delay="0"/>
                                  </p:stCondLst>
                                  <p:childTnLst>
                                    <p:set>
                                      <p:cBhvr>
                                        <p:cTn id="53" dur="1" fill="hold">
                                          <p:stCondLst>
                                            <p:cond delay="0"/>
                                          </p:stCondLst>
                                        </p:cTn>
                                        <p:tgtEl>
                                          <p:spTgt spid="2054"/>
                                        </p:tgtEl>
                                        <p:attrNameLst>
                                          <p:attrName>style.visibility</p:attrName>
                                        </p:attrNameLst>
                                      </p:cBhvr>
                                      <p:to>
                                        <p:strVal val="visible"/>
                                      </p:to>
                                    </p:set>
                                    <p:animEffect transition="in" filter="fade">
                                      <p:cBhvr>
                                        <p:cTn id="54"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0001" y="1533833"/>
            <a:ext cx="7703999" cy="1593346"/>
          </a:xfrm>
        </p:spPr>
        <p:txBody>
          <a:bodyPr/>
          <a:lstStyle/>
          <a:p>
            <a:pPr algn="ctr"/>
            <a:r>
              <a:rPr lang="en-US" sz="6000" dirty="0"/>
              <a:t>Real Time</a:t>
            </a:r>
            <a:br>
              <a:rPr lang="en-US" sz="4800" dirty="0"/>
            </a:br>
            <a:r>
              <a:rPr lang="en-US" sz="4000" dirty="0"/>
              <a:t>live | fresh | instantaneous | </a:t>
            </a:r>
            <a:br>
              <a:rPr lang="en-US" sz="4000" dirty="0"/>
            </a:br>
            <a:r>
              <a:rPr lang="en-US" sz="4000" dirty="0"/>
              <a:t>on line | synchronous</a:t>
            </a:r>
            <a:endParaRPr lang="nl-NL" sz="4800" dirty="0"/>
          </a:p>
        </p:txBody>
      </p:sp>
    </p:spTree>
    <p:extLst>
      <p:ext uri="{BB962C8B-B14F-4D97-AF65-F5344CB8AC3E}">
        <p14:creationId xmlns:p14="http://schemas.microsoft.com/office/powerpoint/2010/main" val="1851120225"/>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24972</TotalTime>
  <Words>2396</Words>
  <Application>Microsoft Office PowerPoint</Application>
  <PresentationFormat>On-screen Show (16:9)</PresentationFormat>
  <Paragraphs>619</Paragraphs>
  <Slides>79</Slides>
  <Notes>24</Notes>
  <HiddenSlides>11</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79</vt:i4>
      </vt:variant>
    </vt:vector>
  </HeadingPairs>
  <TitlesOfParts>
    <vt:vector size="88" baseType="lpstr">
      <vt:lpstr>Arial</vt:lpstr>
      <vt:lpstr>Arial Narrow</vt:lpstr>
      <vt:lpstr>Arial Unicode MS</vt:lpstr>
      <vt:lpstr>Bauhaus 93</vt:lpstr>
      <vt:lpstr>Calibri</vt:lpstr>
      <vt:lpstr>Lucida Console</vt:lpstr>
      <vt:lpstr>Trebuchet MS Bold</vt:lpstr>
      <vt:lpstr>Office-thema</vt:lpstr>
      <vt:lpstr>AMIS_WIDESCREEN</vt:lpstr>
      <vt:lpstr>50 Shades of Data   how, when and why Big, Fast, Relational, NoSQL, Elastic, Event, CQRS</vt:lpstr>
      <vt:lpstr>Lucas Jellema Architect / Developer  1994 started in IT at Oracle  2002 joined AMIS Currently CTO &amp; Solution Architect </vt:lpstr>
      <vt:lpstr>PowerPoint Presentation</vt:lpstr>
      <vt:lpstr>Tweet!   #codeone </vt:lpstr>
      <vt:lpstr>Select from &lt;stream of tweet events&gt;</vt:lpstr>
      <vt:lpstr>Select Running Count  from &lt;stream of tweet events&gt;</vt:lpstr>
      <vt:lpstr>PowerPoint Presentation</vt:lpstr>
      <vt:lpstr>PowerPoint Presentation</vt:lpstr>
      <vt:lpstr>Real Time live | fresh | instantaneous |  on line | synchronous</vt:lpstr>
      <vt:lpstr>PowerPoint Presentation</vt:lpstr>
      <vt:lpstr>PowerPoint Presentation</vt:lpstr>
      <vt:lpstr>PowerPoint Presentation</vt:lpstr>
      <vt:lpstr>PowerPoint Presentation</vt:lpstr>
      <vt:lpstr>PowerPoint Presentation</vt:lpstr>
      <vt:lpstr>PowerPoint Presentation</vt:lpstr>
      <vt:lpstr>Integrity</vt:lpstr>
      <vt:lpstr>Data Constraints  to protect integrity</vt:lpstr>
      <vt:lpstr>Data is representation of  the known real world</vt:lpstr>
      <vt:lpstr>Data Integrity</vt:lpstr>
      <vt:lpstr>PowerPoint Presentation</vt:lpstr>
      <vt:lpstr>Anomaly Detection</vt:lpstr>
      <vt:lpstr>BOL - CQRS</vt:lpstr>
      <vt:lpstr>Books Online - WebShop</vt:lpstr>
      <vt:lpstr>PowerPoint Presentation</vt:lpstr>
      <vt:lpstr>PowerPoint Presentation</vt:lpstr>
      <vt:lpstr>PowerPoint Presentation</vt:lpstr>
      <vt:lpstr>Comand Query Responsbility Segregation = CQRS</vt:lpstr>
      <vt:lpstr>From C to Q</vt:lpstr>
      <vt:lpstr>PowerPoint Presentation</vt:lpstr>
      <vt:lpstr>From C to Q</vt:lpstr>
      <vt:lpstr>CQRS is not new</vt:lpstr>
      <vt:lpstr>Event Sourcing Driving CQRS</vt:lpstr>
      <vt:lpstr>Event Sourcing Driving CQRS</vt:lpstr>
      <vt:lpstr>Distributed Database with Event Sourcing &amp; Current State</vt:lpstr>
      <vt:lpstr>SQL is not good at anything</vt:lpstr>
      <vt:lpstr>Session Recommendation Engine for CodeOne</vt:lpstr>
      <vt:lpstr>The Relational Approach</vt:lpstr>
      <vt:lpstr>SQL Query to find the Recommendations</vt:lpstr>
      <vt:lpstr>The Graph DB Approach (Neo4J using Cypher)</vt:lpstr>
      <vt:lpstr>The Graph DB Approach</vt:lpstr>
      <vt:lpstr>Performing the Recommendations Query</vt:lpstr>
      <vt:lpstr>SQL vs NoSQL</vt:lpstr>
      <vt:lpstr>Graph Database</vt:lpstr>
      <vt:lpstr>From relational SQL  to Graph query</vt:lpstr>
      <vt:lpstr>SQL vs NoSQL</vt:lpstr>
      <vt:lpstr>SQL vs NoSQL ACID vs BASE Relational vs …</vt:lpstr>
      <vt:lpstr>Relational Databases</vt:lpstr>
      <vt:lpstr>ACID comes at a cost – performance &amp; scalability</vt:lpstr>
      <vt:lpstr>PowerPoint Presentation</vt:lpstr>
      <vt:lpstr>Types of NoSQL</vt:lpstr>
      <vt:lpstr>PowerPoint Presentation</vt:lpstr>
      <vt:lpstr>NoSQL n’est pas No SQL </vt:lpstr>
      <vt:lpstr>PowerPoint Presentation</vt:lpstr>
      <vt:lpstr>When things were simple</vt:lpstr>
      <vt:lpstr>And then stuff happened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Oracle Database XE – eXpress Edition</vt:lpstr>
      <vt:lpstr>Final Demo</vt:lpstr>
      <vt:lpstr>Microservices</vt:lpstr>
      <vt:lpstr>Microservices State</vt:lpstr>
      <vt:lpstr>Bounded context of microservices</vt:lpstr>
      <vt:lpstr>Demo – Maintaining Derived Data in Bounded Context </vt:lpstr>
      <vt:lpstr>Wrap Up</vt:lpstr>
      <vt:lpstr>PowerPoint Presentation</vt:lpstr>
      <vt:lpstr>PowerPoint Presentation</vt:lpstr>
      <vt:lpstr>PowerPoint Presentation</vt:lpstr>
      <vt:lpstr>PowerPoint Presentation</vt:lpstr>
      <vt:lpstr>Summary</vt:lpstr>
      <vt:lpstr>PowerPoint Presentation</vt:lpstr>
      <vt:lpstr>Wrap Up</vt:lpstr>
      <vt:lpstr>Thank you!  No Worries.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484</cp:revision>
  <dcterms:created xsi:type="dcterms:W3CDTF">2017-09-25T11:59:01Z</dcterms:created>
  <dcterms:modified xsi:type="dcterms:W3CDTF">2018-11-23T04:30:22Z</dcterms:modified>
</cp:coreProperties>
</file>